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334" r:id="rId11"/>
    <p:sldId id="335" r:id="rId12"/>
    <p:sldId id="336" r:id="rId13"/>
    <p:sldId id="337" r:id="rId14"/>
    <p:sldId id="338" r:id="rId15"/>
    <p:sldId id="339" r:id="rId16"/>
    <p:sldId id="340" r:id="rId17"/>
    <p:sldId id="341" r:id="rId18"/>
    <p:sldId id="342" r:id="rId19"/>
    <p:sldId id="284" r:id="rId20"/>
    <p:sldId id="343"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344"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21619"/>
    <a:srgbClr val="0948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64"/>
    <p:restoredTop sz="85149"/>
  </p:normalViewPr>
  <p:slideViewPr>
    <p:cSldViewPr snapToGrid="0" snapToObjects="1">
      <p:cViewPr varScale="1">
        <p:scale>
          <a:sx n="135" d="100"/>
          <a:sy n="135" d="100"/>
        </p:scale>
        <p:origin x="55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56332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27844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ion-Sato/My_Final_Project_of_IBM_Data_Science_Professional_Certificate/blob/main/Week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ion-Sato/My_Final_Project_of_IBM_Data_Science_Professional_Certificate/blob/main/Week2/jupyter-labs-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ion-Sato/My_Final_Project_of_IBM_Data_Science_Professional_Certificate/blob/main/Week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ion-Sato/My_Final_Project_of_IBM_Data_Science_Professional_Certificate/blob/main/Week2/jupyter-labs-eda-sql-coursera_sqllite.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ion-Sato/My_Final_Project_of_IBM_Data_Science_Professional_Certificate/blob/main/Week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ion-Sato/My_Final_Project_of_IBM_Data_Science_Professional_Certificate/blob/main/Week3/lab_jupyter_launch_site_loc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ion-Sato/My_Final_Project_of_IBM_Data_Science_Professional_Certificate/blob/main/Week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ion-Sato/My_Final_Project_of_IBM_Data_Science_Professional_Certificate/blob/main/Week3/spacex_dash_app.p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ion-Sato/My_Final_Project_of_IBM_Data_Science_Professional_Certificate/blob/main/Week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ion-Sato/My_Final_Project_of_IBM_Data_Science_Professional_Certificate/blob/main/Week4/SpaceX_Machine_Learning_Prediction_Part_5.jupyterlite.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Rion-Sato/My_Final_Project_of_IBM_Data_Science_Professional_Certificate" TargetMode="External"/><Relationship Id="rId4" Type="http://schemas.openxmlformats.org/officeDocument/2006/relationships/hyperlink" Target="https://github.com/Rion-Sato/My_Final_Project_of_IBM_Data_Science_Professional_Certificate/blob/main/Week1/jupyter-labs-spacex-data-collection-api.ipynb"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ion-Sato/My_Final_Project_of_IBM_Data_Science_Professional_Certificate/blob/main/Week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ion-Sato/My_Final_Project_of_IBM_Data_Science_Professional_Certificate/blob/main/Week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ion-Sato/My_Final_Project_of_IBM_Data_Science_Professional_Certificate/blob/main/Week1/jupyter-labs-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Rion-Sato/My_Final_Project_of_IBM_Data_Science_Professional_Certificate/blob/main/Week1/labs-jupyter-spacex-Data%20wrangling.ipynb" TargetMode="External"/><Relationship Id="rId4" Type="http://schemas.openxmlformats.org/officeDocument/2006/relationships/hyperlink" Target="https://github.com/Rion-Sato/My_Final_Project_of_IBM_Data_Science_Professional_Certificate/blob/main/Week1/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438357"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Semibold" pitchFamily="2" charset="0"/>
                <a:cs typeface="SF Pro Semibold" pitchFamily="2" charset="0"/>
              </a:rPr>
              <a:t>&lt;Name&gt;Rion Sato</a:t>
            </a:r>
          </a:p>
          <a:p>
            <a:r>
              <a:rPr lang="en-US" dirty="0">
                <a:solidFill>
                  <a:schemeClr val="bg2"/>
                </a:solidFill>
                <a:latin typeface="Abadi" panose="020B0604020104020204" pitchFamily="34" charset="0"/>
                <a:ea typeface="SF Pro Semibold" pitchFamily="2" charset="0"/>
                <a:cs typeface="SF Pro Semibold" pitchFamily="2" charset="0"/>
              </a:rPr>
              <a:t>&lt;Date</a:t>
            </a:r>
            <a:r>
              <a:rPr lang="en-US" dirty="0">
                <a:solidFill>
                  <a:schemeClr val="bg2"/>
                </a:solidFill>
                <a:latin typeface="Abadi" panose="020B0604020104020204" pitchFamily="34" charset="0"/>
                <a:ea typeface="SF Pro Semibold" pitchFamily="2" charset="0"/>
                <a:cs typeface="SF Pro Semibold" pitchFamily="2" charset="0"/>
              </a:rPr>
              <a:t>&gt;</a:t>
            </a:r>
            <a:r>
              <a:rPr lang="en-US" dirty="0">
                <a:solidFill>
                  <a:schemeClr val="bg2"/>
                </a:solidFill>
                <a:latin typeface="Abadi" panose="020B0604020104020204" pitchFamily="34" charset="0"/>
                <a:ea typeface="SF Pro Semibold" pitchFamily="2" charset="0"/>
                <a:cs typeface="SF Pro Semibold" pitchFamily="2" charset="0"/>
              </a:rPr>
              <a:t>December 14th, </a:t>
            </a:r>
            <a:r>
              <a:rPr lang="en-US" dirty="0">
                <a:solidFill>
                  <a:schemeClr val="bg2"/>
                </a:solidFill>
                <a:latin typeface="Abadi" panose="020B0604020104020204" pitchFamily="34" charset="0"/>
                <a:ea typeface="SF Pro Semibold" pitchFamily="2" charset="0"/>
                <a:cs typeface="SF Pro Semibold" pitchFamily="2" charset="0"/>
              </a:rPr>
              <a:t>2023</a:t>
            </a:r>
            <a:endParaRPr lang="en-US" dirty="0">
              <a:solidFill>
                <a:schemeClr val="bg2"/>
              </a:solidFill>
              <a:latin typeface="Abadi" panose="020B0604020104020204" pitchFamily="34" charset="0"/>
              <a:ea typeface="SF Pro Semibold" pitchFamily="2" charset="0"/>
              <a:cs typeface="SF Pro Semibold"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テキスト ボックス 1">
            <a:extLst>
              <a:ext uri="{FF2B5EF4-FFF2-40B4-BE49-F238E27FC236}">
                <a16:creationId xmlns:a16="http://schemas.microsoft.com/office/drawing/2014/main" id="{41477454-FB70-4703-8A6A-62B19176F28B}"/>
              </a:ext>
            </a:extLst>
          </p:cNvPr>
          <p:cNvSpPr txBox="1"/>
          <p:nvPr/>
        </p:nvSpPr>
        <p:spPr>
          <a:xfrm>
            <a:off x="770010" y="1442300"/>
            <a:ext cx="10515600" cy="2092881"/>
          </a:xfrm>
          <a:prstGeom prst="rect">
            <a:avLst/>
          </a:prstGeom>
          <a:noFill/>
        </p:spPr>
        <p:txBody>
          <a:bodyPr wrap="square" rtlCol="0">
            <a:spAutoFit/>
          </a:bodyPr>
          <a:lstStyle/>
          <a:p>
            <a:r>
              <a:rPr lang="en-US" altLang="ja-JP" b="1" u="sng" dirty="0">
                <a:solidFill>
                  <a:srgbClr val="000000"/>
                </a:solidFill>
                <a:effectLst/>
                <a:latin typeface="Arial" panose="020B0604020202020204" pitchFamily="34" charset="0"/>
                <a:cs typeface="Arial" panose="020B0604020202020204" pitchFamily="34" charset="0"/>
              </a:rPr>
              <a:t>Charts</a:t>
            </a:r>
          </a:p>
          <a:p>
            <a:endParaRPr lang="en-US" altLang="ja-JP" sz="140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Flight Number vs Payload Mass (kg) (scatter plot)</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Flight Number vs Launch Site (scatter plot)</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Payload Mass (kg) vs Launch Site (scatter plot)</a:t>
            </a:r>
          </a:p>
          <a:p>
            <a:pPr marL="285750" indent="-285750">
              <a:buFont typeface="Arial" panose="020B0604020202020204" pitchFamily="34" charset="0"/>
              <a:buChar char="•"/>
            </a:pPr>
            <a:r>
              <a:rPr lang="en-US" altLang="ja-JP" sz="1400" dirty="0">
                <a:effectLst/>
                <a:latin typeface="Arial" panose="020B0604020202020204" pitchFamily="34" charset="0"/>
                <a:cs typeface="Arial" panose="020B0604020202020204" pitchFamily="34" charset="0"/>
              </a:rPr>
              <a:t>Success Rate vs Orbit Type (bar chart)</a:t>
            </a:r>
          </a:p>
          <a:p>
            <a:pPr marL="285750" indent="-285750">
              <a:buFont typeface="Arial" panose="020B0604020202020204" pitchFamily="34" charset="0"/>
              <a:buChar char="•"/>
            </a:pPr>
            <a:r>
              <a:rPr lang="en-US" altLang="ja-JP" sz="1400" dirty="0">
                <a:effectLst/>
                <a:latin typeface="Arial" panose="020B0604020202020204" pitchFamily="34" charset="0"/>
                <a:cs typeface="Arial" panose="020B0604020202020204" pitchFamily="34" charset="0"/>
              </a:rPr>
              <a:t>Flight Number vs Orbit Type (scatter plot)</a:t>
            </a:r>
            <a:endParaRPr lang="en-US" altLang="ja-JP" sz="140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Payload Mass (kg) vs Orbit type (scatter plot)</a:t>
            </a:r>
          </a:p>
          <a:p>
            <a:pPr marL="285750" indent="-285750">
              <a:buFont typeface="Arial" panose="020B0604020202020204" pitchFamily="34" charset="0"/>
              <a:buChar char="•"/>
            </a:pPr>
            <a:r>
              <a:rPr lang="en-US" altLang="ja-JP" sz="1400" dirty="0">
                <a:effectLst/>
                <a:latin typeface="Arial" panose="020B0604020202020204" pitchFamily="34" charset="0"/>
                <a:cs typeface="Arial" panose="020B0604020202020204" pitchFamily="34" charset="0"/>
              </a:rPr>
              <a:t>Year vs Success Rate (line chart)</a:t>
            </a:r>
            <a:endParaRPr lang="en-US" altLang="ja-JP" sz="1400" dirty="0">
              <a:solidFill>
                <a:srgbClr val="000000"/>
              </a:solidFill>
              <a:effectLst/>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5F146916-E2DE-9CD5-CB0D-551234159903}"/>
              </a:ext>
            </a:extLst>
          </p:cNvPr>
          <p:cNvSpPr txBox="1"/>
          <p:nvPr/>
        </p:nvSpPr>
        <p:spPr>
          <a:xfrm>
            <a:off x="770010" y="3708210"/>
            <a:ext cx="10515599" cy="1446550"/>
          </a:xfrm>
          <a:prstGeom prst="rect">
            <a:avLst/>
          </a:prstGeom>
          <a:noFill/>
        </p:spPr>
        <p:txBody>
          <a:bodyPr wrap="square" rtlCol="0">
            <a:spAutoFit/>
          </a:bodyPr>
          <a:lstStyle/>
          <a:p>
            <a:r>
              <a:rPr lang="en-US" altLang="ja-JP" b="1" u="sng" dirty="0">
                <a:solidFill>
                  <a:srgbClr val="000000"/>
                </a:solidFill>
                <a:effectLst/>
                <a:latin typeface="Arial" panose="020B0604020202020204" pitchFamily="34" charset="0"/>
                <a:cs typeface="Arial" panose="020B0604020202020204" pitchFamily="34" charset="0"/>
              </a:rPr>
              <a:t>Analysis(The reason why I used those charts)</a:t>
            </a:r>
          </a:p>
          <a:p>
            <a:endParaRPr lang="en-US" altLang="ja-JP" sz="14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400" b="1" dirty="0">
                <a:solidFill>
                  <a:srgbClr val="000000"/>
                </a:solidFill>
                <a:effectLst/>
                <a:latin typeface="Arial" panose="020B0604020202020204" pitchFamily="34" charset="0"/>
                <a:cs typeface="Arial" panose="020B0604020202020204" pitchFamily="34" charset="0"/>
              </a:rPr>
              <a:t>View relationship </a:t>
            </a:r>
            <a:r>
              <a:rPr lang="en-US" altLang="ja-JP" sz="1400" dirty="0">
                <a:solidFill>
                  <a:srgbClr val="000000"/>
                </a:solidFill>
                <a:effectLst/>
                <a:latin typeface="Arial" panose="020B0604020202020204" pitchFamily="34" charset="0"/>
                <a:cs typeface="Arial" panose="020B0604020202020204" pitchFamily="34" charset="0"/>
              </a:rPr>
              <a:t>by using </a:t>
            </a:r>
            <a:r>
              <a:rPr lang="en-US" altLang="ja-JP" sz="1400" b="1" dirty="0">
                <a:solidFill>
                  <a:srgbClr val="000000"/>
                </a:solidFill>
                <a:effectLst/>
                <a:latin typeface="Arial" panose="020B0604020202020204" pitchFamily="34" charset="0"/>
                <a:cs typeface="Arial" panose="020B0604020202020204" pitchFamily="34" charset="0"/>
              </a:rPr>
              <a:t>scatter plots</a:t>
            </a:r>
            <a:r>
              <a:rPr lang="en-US" altLang="ja-JP" sz="1400" dirty="0">
                <a:solidFill>
                  <a:srgbClr val="000000"/>
                </a:solidFill>
                <a:effectLst/>
                <a:latin typeface="Arial" panose="020B0604020202020204" pitchFamily="34" charset="0"/>
                <a:cs typeface="Arial" panose="020B0604020202020204" pitchFamily="34" charset="0"/>
              </a:rPr>
              <a:t>. The variables could be useful for machine learning if a relationship exists.</a:t>
            </a:r>
          </a:p>
          <a:p>
            <a:pPr marL="285750" indent="-285750">
              <a:buFont typeface="Arial" panose="020B0604020202020204" pitchFamily="34" charset="0"/>
              <a:buChar char="•"/>
            </a:pPr>
            <a:r>
              <a:rPr lang="en-US" altLang="ja-JP" sz="1400" b="1" dirty="0">
                <a:solidFill>
                  <a:srgbClr val="000000"/>
                </a:solidFill>
                <a:effectLst/>
                <a:latin typeface="Arial" panose="020B0604020202020204" pitchFamily="34" charset="0"/>
                <a:cs typeface="Arial" panose="020B0604020202020204" pitchFamily="34" charset="0"/>
              </a:rPr>
              <a:t>Show comparisons </a:t>
            </a:r>
            <a:r>
              <a:rPr lang="en-US" altLang="ja-JP" sz="1400" dirty="0">
                <a:solidFill>
                  <a:srgbClr val="000000"/>
                </a:solidFill>
                <a:effectLst/>
                <a:latin typeface="Arial" panose="020B0604020202020204" pitchFamily="34" charset="0"/>
                <a:cs typeface="Arial" panose="020B0604020202020204" pitchFamily="34" charset="0"/>
              </a:rPr>
              <a:t>among discrete categories with </a:t>
            </a:r>
            <a:r>
              <a:rPr lang="en-US" altLang="ja-JP" sz="1400" b="1" dirty="0">
                <a:solidFill>
                  <a:srgbClr val="000000"/>
                </a:solidFill>
                <a:effectLst/>
                <a:latin typeface="Arial" panose="020B0604020202020204" pitchFamily="34" charset="0"/>
                <a:cs typeface="Arial" panose="020B0604020202020204" pitchFamily="34" charset="0"/>
              </a:rPr>
              <a:t>bar charts</a:t>
            </a:r>
            <a:r>
              <a:rPr lang="en-US" altLang="ja-JP" sz="1400" dirty="0">
                <a:solidFill>
                  <a:srgbClr val="000000"/>
                </a:solidFill>
                <a:effectLst/>
                <a:latin typeface="Arial" panose="020B0604020202020204" pitchFamily="34" charset="0"/>
                <a:cs typeface="Arial" panose="020B0604020202020204" pitchFamily="34" charset="0"/>
              </a:rPr>
              <a:t>. Bar charts show the relationships among the categories and a measured value.</a:t>
            </a:r>
          </a:p>
          <a:p>
            <a:pPr marL="285750" indent="-285750">
              <a:buFont typeface="Arial" panose="020B0604020202020204" pitchFamily="34" charset="0"/>
              <a:buChar char="•"/>
            </a:pPr>
            <a:r>
              <a:rPr lang="en-US" altLang="ja-JP" sz="1400" b="1" dirty="0">
                <a:solidFill>
                  <a:srgbClr val="000000"/>
                </a:solidFill>
                <a:latin typeface="Arial" panose="020B0604020202020204" pitchFamily="34" charset="0"/>
                <a:cs typeface="Arial" panose="020B0604020202020204" pitchFamily="34" charset="0"/>
              </a:rPr>
              <a:t>L</a:t>
            </a:r>
            <a:r>
              <a:rPr lang="en-US" altLang="ja-JP" sz="1400" b="1" dirty="0">
                <a:solidFill>
                  <a:srgbClr val="000000"/>
                </a:solidFill>
                <a:effectLst/>
                <a:latin typeface="Arial" panose="020B0604020202020204" pitchFamily="34" charset="0"/>
                <a:cs typeface="Arial" panose="020B0604020202020204" pitchFamily="34" charset="0"/>
              </a:rPr>
              <a:t>ine charts </a:t>
            </a:r>
            <a:r>
              <a:rPr lang="en-US" altLang="ja-JP" sz="1400" dirty="0">
                <a:solidFill>
                  <a:srgbClr val="000000"/>
                </a:solidFill>
                <a:effectLst/>
                <a:latin typeface="Arial" panose="020B0604020202020204" pitchFamily="34" charset="0"/>
                <a:cs typeface="Arial" panose="020B0604020202020204" pitchFamily="34" charset="0"/>
              </a:rPr>
              <a:t>show changes over time.</a:t>
            </a:r>
          </a:p>
        </p:txBody>
      </p:sp>
      <p:sp>
        <p:nvSpPr>
          <p:cNvPr id="7" name="テキスト ボックス 6">
            <a:extLst>
              <a:ext uri="{FF2B5EF4-FFF2-40B4-BE49-F238E27FC236}">
                <a16:creationId xmlns:a16="http://schemas.microsoft.com/office/drawing/2014/main" id="{A579A101-18B0-8094-A7AA-2B2D6CA9345A}"/>
              </a:ext>
            </a:extLst>
          </p:cNvPr>
          <p:cNvSpPr txBox="1"/>
          <p:nvPr/>
        </p:nvSpPr>
        <p:spPr>
          <a:xfrm>
            <a:off x="770011" y="5493314"/>
            <a:ext cx="9807493" cy="538609"/>
          </a:xfrm>
          <a:prstGeom prst="rect">
            <a:avLst/>
          </a:prstGeom>
          <a:noFill/>
        </p:spPr>
        <p:txBody>
          <a:bodyPr wrap="none" rtlCol="0">
            <a:spAutoFit/>
          </a:bodyPr>
          <a:lstStyle/>
          <a:p>
            <a:r>
              <a:rPr lang="en-US" altLang="ja-JP" sz="1800" b="1" dirty="0">
                <a:solidFill>
                  <a:schemeClr val="accent3">
                    <a:lumMod val="25000"/>
                  </a:schemeClr>
                </a:solidFill>
                <a:latin typeface="Arial" panose="020B0604020202020204" pitchFamily="34" charset="0"/>
                <a:cs typeface="Arial" panose="020B0604020202020204" pitchFamily="34" charset="0"/>
              </a:rPr>
              <a:t>GitHub URL</a:t>
            </a:r>
            <a:endParaRPr lang="en-US" altLang="ja-JP" b="1" dirty="0">
              <a:solidFill>
                <a:schemeClr val="accent3">
                  <a:lumMod val="25000"/>
                </a:schemeClr>
              </a:solidFill>
              <a:latin typeface="Arial" panose="020B0604020202020204" pitchFamily="34" charset="0"/>
              <a:cs typeface="Arial" panose="020B0604020202020204" pitchFamily="34" charset="0"/>
              <a:hlinkClick r:id="rId3"/>
            </a:endParaRPr>
          </a:p>
          <a:p>
            <a:r>
              <a:rPr lang="en-US" altLang="ja-JP" sz="1100" b="1" dirty="0">
                <a:solidFill>
                  <a:schemeClr val="accent3">
                    <a:lumMod val="25000"/>
                  </a:schemeClr>
                </a:solidFill>
                <a:latin typeface="Arial" panose="020B0604020202020204" pitchFamily="34" charset="0"/>
                <a:cs typeface="Arial" panose="020B0604020202020204" pitchFamily="34" charset="0"/>
                <a:hlinkClick r:id="rId4"/>
              </a:rPr>
              <a:t>https://github.com/Rion-Sato/My_Final_Project_of_IBM_Data_Science_Professional_Certificate/blob/main/Week2/jupyter-labs-eda-dataviz.ipynb</a:t>
            </a:r>
            <a:endParaRPr lang="en-US" altLang="ja-JP" sz="1100" b="1"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8680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テキスト ボックス 1">
            <a:extLst>
              <a:ext uri="{FF2B5EF4-FFF2-40B4-BE49-F238E27FC236}">
                <a16:creationId xmlns:a16="http://schemas.microsoft.com/office/drawing/2014/main" id="{465CB463-0CBA-C4B1-9724-556510B02714}"/>
              </a:ext>
            </a:extLst>
          </p:cNvPr>
          <p:cNvSpPr txBox="1"/>
          <p:nvPr/>
        </p:nvSpPr>
        <p:spPr>
          <a:xfrm>
            <a:off x="770011" y="1470581"/>
            <a:ext cx="10515600" cy="3570208"/>
          </a:xfrm>
          <a:prstGeom prst="rect">
            <a:avLst/>
          </a:prstGeom>
          <a:noFill/>
        </p:spPr>
        <p:txBody>
          <a:bodyPr wrap="square" rtlCol="0">
            <a:spAutoFit/>
          </a:bodyPr>
          <a:lstStyle/>
          <a:p>
            <a:r>
              <a:rPr lang="en-US" altLang="ja-JP" b="1" u="sng" dirty="0">
                <a:solidFill>
                  <a:srgbClr val="000000"/>
                </a:solidFill>
                <a:effectLst/>
                <a:latin typeface="Arial" panose="020B0604020202020204" pitchFamily="34" charset="0"/>
                <a:cs typeface="Arial" panose="020B0604020202020204" pitchFamily="34" charset="0"/>
              </a:rPr>
              <a:t>Queries</a:t>
            </a:r>
          </a:p>
          <a:p>
            <a:endParaRPr lang="en-US" altLang="ja-JP" dirty="0">
              <a:solidFill>
                <a:srgbClr val="000000"/>
              </a:solidFill>
              <a:effectLst/>
              <a:latin typeface="Arial" panose="020B0604020202020204" pitchFamily="34" charset="0"/>
              <a:cs typeface="Arial" panose="020B0604020202020204" pitchFamily="34" charset="0"/>
            </a:endParaRPr>
          </a:p>
          <a:p>
            <a:r>
              <a:rPr lang="en-US" altLang="ja-JP" sz="1600" b="1" dirty="0">
                <a:solidFill>
                  <a:srgbClr val="000000"/>
                </a:solidFill>
                <a:effectLst/>
                <a:latin typeface="Arial" panose="020B0604020202020204" pitchFamily="34" charset="0"/>
                <a:cs typeface="Arial" panose="020B0604020202020204" pitchFamily="34" charset="0"/>
              </a:rPr>
              <a:t>Display:</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Names of unique launch sites</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5 records where launch site begins with ‘CCA’</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Total payload mass carried by boosters launched by NASA (CRS)</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Average payload mass carried by booster version F9 v1.1.</a:t>
            </a:r>
          </a:p>
          <a:p>
            <a:endParaRPr lang="en-US" altLang="ja-JP" dirty="0">
              <a:solidFill>
                <a:srgbClr val="000000"/>
              </a:solidFill>
              <a:effectLst/>
              <a:latin typeface="Arial" panose="020B0604020202020204" pitchFamily="34" charset="0"/>
              <a:cs typeface="Arial" panose="020B0604020202020204" pitchFamily="34" charset="0"/>
            </a:endParaRPr>
          </a:p>
          <a:p>
            <a:r>
              <a:rPr lang="en-US" altLang="ja-JP" sz="1600" b="1" dirty="0">
                <a:solidFill>
                  <a:srgbClr val="000000"/>
                </a:solidFill>
                <a:effectLst/>
                <a:latin typeface="Arial" panose="020B0604020202020204" pitchFamily="34" charset="0"/>
                <a:cs typeface="Arial" panose="020B0604020202020204" pitchFamily="34" charset="0"/>
              </a:rPr>
              <a:t>List:</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Date of first successful landing on ground pad</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Names of boosters which had success landing on drone ship and have payload mass greater than 4,000 but less than 6,000</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Total number of successful and failed missions</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Names of booster versions which have carried the max payload</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Failed landing outcomes on drone ship, their booster version and launch site for the months in the year 2015</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Count of landing outcomes between 2010-06-04 and 2017-03-20 (desc)</a:t>
            </a:r>
          </a:p>
        </p:txBody>
      </p:sp>
      <p:sp>
        <p:nvSpPr>
          <p:cNvPr id="6" name="テキスト ボックス 5">
            <a:extLst>
              <a:ext uri="{FF2B5EF4-FFF2-40B4-BE49-F238E27FC236}">
                <a16:creationId xmlns:a16="http://schemas.microsoft.com/office/drawing/2014/main" id="{A9AF235D-C48E-560E-683D-A3812AB19E04}"/>
              </a:ext>
            </a:extLst>
          </p:cNvPr>
          <p:cNvSpPr txBox="1"/>
          <p:nvPr/>
        </p:nvSpPr>
        <p:spPr>
          <a:xfrm>
            <a:off x="770011" y="5493314"/>
            <a:ext cx="10660291" cy="538609"/>
          </a:xfrm>
          <a:prstGeom prst="rect">
            <a:avLst/>
          </a:prstGeom>
          <a:noFill/>
        </p:spPr>
        <p:txBody>
          <a:bodyPr wrap="none" rtlCol="0">
            <a:spAutoFit/>
          </a:bodyPr>
          <a:lstStyle/>
          <a:p>
            <a:r>
              <a:rPr lang="en-US" altLang="ja-JP" sz="1800" b="1" dirty="0">
                <a:solidFill>
                  <a:schemeClr val="accent3">
                    <a:lumMod val="25000"/>
                  </a:schemeClr>
                </a:solidFill>
                <a:latin typeface="Arial" panose="020B0604020202020204" pitchFamily="34" charset="0"/>
                <a:cs typeface="Arial" panose="020B0604020202020204" pitchFamily="34" charset="0"/>
              </a:rPr>
              <a:t>GitHub URL</a:t>
            </a:r>
            <a:endParaRPr lang="en-US" altLang="ja-JP" b="1" dirty="0">
              <a:solidFill>
                <a:schemeClr val="accent3">
                  <a:lumMod val="25000"/>
                </a:schemeClr>
              </a:solidFill>
              <a:latin typeface="Arial" panose="020B0604020202020204" pitchFamily="34" charset="0"/>
              <a:cs typeface="Arial" panose="020B0604020202020204" pitchFamily="34" charset="0"/>
              <a:hlinkClick r:id="rId3"/>
            </a:endParaRPr>
          </a:p>
          <a:p>
            <a:r>
              <a:rPr lang="en-US" altLang="ja-JP" sz="1100" b="1" dirty="0">
                <a:solidFill>
                  <a:schemeClr val="accent3">
                    <a:lumMod val="25000"/>
                  </a:schemeClr>
                </a:solidFill>
                <a:latin typeface="Arial" panose="020B0604020202020204" pitchFamily="34" charset="0"/>
                <a:cs typeface="Arial" panose="020B0604020202020204" pitchFamily="34" charset="0"/>
                <a:hlinkClick r:id="rId4"/>
              </a:rPr>
              <a:t>https://github.com/Rion-Sato/My_Final_Project_of_IBM_Data_Science_Professional_Certificate/blob/main/Week2/jupyter-labs-eda-sql-coursera_sqllite.ipynb</a:t>
            </a:r>
            <a:endParaRPr lang="en-US" altLang="ja-JP" sz="1100" b="1"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30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テキスト ボックス 5">
            <a:extLst>
              <a:ext uri="{FF2B5EF4-FFF2-40B4-BE49-F238E27FC236}">
                <a16:creationId xmlns:a16="http://schemas.microsoft.com/office/drawing/2014/main" id="{712B04E9-A974-A8C4-F74A-9AC29EBA8E78}"/>
              </a:ext>
            </a:extLst>
          </p:cNvPr>
          <p:cNvSpPr txBox="1"/>
          <p:nvPr/>
        </p:nvSpPr>
        <p:spPr>
          <a:xfrm>
            <a:off x="770011" y="1459230"/>
            <a:ext cx="10515600" cy="3724096"/>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Markers Indicating Launch Sites</a:t>
            </a:r>
          </a:p>
          <a:p>
            <a:endParaRPr lang="en-US" altLang="ja-JP" sz="140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Added </a:t>
            </a:r>
            <a:r>
              <a:rPr lang="en-US" altLang="ja-JP" sz="1400" dirty="0">
                <a:solidFill>
                  <a:srgbClr val="355BB7"/>
                </a:solidFill>
                <a:effectLst/>
                <a:latin typeface="Arial" panose="020B0604020202020204" pitchFamily="34" charset="0"/>
                <a:cs typeface="Arial" panose="020B0604020202020204" pitchFamily="34" charset="0"/>
              </a:rPr>
              <a:t>blue </a:t>
            </a:r>
            <a:r>
              <a:rPr lang="en-US" altLang="ja-JP" sz="1400" b="1" dirty="0">
                <a:solidFill>
                  <a:srgbClr val="000000"/>
                </a:solidFill>
                <a:effectLst/>
                <a:latin typeface="Arial" panose="020B0604020202020204" pitchFamily="34" charset="0"/>
                <a:cs typeface="Arial" panose="020B0604020202020204" pitchFamily="34" charset="0"/>
              </a:rPr>
              <a:t>circle</a:t>
            </a:r>
            <a:r>
              <a:rPr lang="en-US" altLang="ja-JP" sz="1400" dirty="0">
                <a:solidFill>
                  <a:srgbClr val="000000"/>
                </a:solidFill>
                <a:effectLst/>
                <a:latin typeface="Arial" panose="020B0604020202020204" pitchFamily="34" charset="0"/>
                <a:cs typeface="Arial" panose="020B0604020202020204" pitchFamily="34" charset="0"/>
              </a:rPr>
              <a:t> at </a:t>
            </a:r>
            <a:r>
              <a:rPr lang="en-US" altLang="ja-JP" sz="1400" b="1" dirty="0">
                <a:solidFill>
                  <a:srgbClr val="000000"/>
                </a:solidFill>
                <a:effectLst/>
                <a:latin typeface="Arial" panose="020B0604020202020204" pitchFamily="34" charset="0"/>
                <a:cs typeface="Arial" panose="020B0604020202020204" pitchFamily="34" charset="0"/>
              </a:rPr>
              <a:t>NASA Johnson Space Center's coordinate</a:t>
            </a:r>
            <a:r>
              <a:rPr lang="en-US" altLang="ja-JP" sz="1400" dirty="0">
                <a:solidFill>
                  <a:srgbClr val="000000"/>
                </a:solidFill>
                <a:effectLst/>
                <a:latin typeface="Arial" panose="020B0604020202020204" pitchFamily="34" charset="0"/>
                <a:cs typeface="Arial" panose="020B0604020202020204" pitchFamily="34" charset="0"/>
              </a:rPr>
              <a:t> with a </a:t>
            </a:r>
            <a:r>
              <a:rPr lang="en-US" altLang="ja-JP" sz="1400" b="1" dirty="0">
                <a:solidFill>
                  <a:srgbClr val="000000"/>
                </a:solidFill>
                <a:effectLst/>
                <a:latin typeface="Arial" panose="020B0604020202020204" pitchFamily="34" charset="0"/>
                <a:cs typeface="Arial" panose="020B0604020202020204" pitchFamily="34" charset="0"/>
              </a:rPr>
              <a:t>popup label </a:t>
            </a:r>
            <a:r>
              <a:rPr lang="en-US" altLang="ja-JP" sz="1400" dirty="0">
                <a:solidFill>
                  <a:srgbClr val="000000"/>
                </a:solidFill>
                <a:effectLst/>
                <a:latin typeface="Arial" panose="020B0604020202020204" pitchFamily="34" charset="0"/>
                <a:cs typeface="Arial" panose="020B0604020202020204" pitchFamily="34" charset="0"/>
              </a:rPr>
              <a:t>showing its name using its latitude and longitude coordinates</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Added </a:t>
            </a:r>
            <a:r>
              <a:rPr lang="en-US" altLang="ja-JP" sz="1400" dirty="0">
                <a:solidFill>
                  <a:srgbClr val="FB0007"/>
                </a:solidFill>
                <a:effectLst/>
                <a:latin typeface="Arial" panose="020B0604020202020204" pitchFamily="34" charset="0"/>
                <a:cs typeface="Arial" panose="020B0604020202020204" pitchFamily="34" charset="0"/>
              </a:rPr>
              <a:t>red </a:t>
            </a:r>
            <a:r>
              <a:rPr lang="en-US" altLang="ja-JP" sz="1400" b="1" dirty="0">
                <a:solidFill>
                  <a:srgbClr val="000000"/>
                </a:solidFill>
                <a:effectLst/>
                <a:latin typeface="Arial" panose="020B0604020202020204" pitchFamily="34" charset="0"/>
                <a:cs typeface="Arial" panose="020B0604020202020204" pitchFamily="34" charset="0"/>
              </a:rPr>
              <a:t>circles</a:t>
            </a:r>
            <a:r>
              <a:rPr lang="en-US" altLang="ja-JP" sz="1400" dirty="0">
                <a:solidFill>
                  <a:srgbClr val="000000"/>
                </a:solidFill>
                <a:effectLst/>
                <a:latin typeface="Arial" panose="020B0604020202020204" pitchFamily="34" charset="0"/>
                <a:cs typeface="Arial" panose="020B0604020202020204" pitchFamily="34" charset="0"/>
              </a:rPr>
              <a:t> at </a:t>
            </a:r>
            <a:r>
              <a:rPr lang="en-US" altLang="ja-JP" sz="1400" b="1" dirty="0">
                <a:solidFill>
                  <a:srgbClr val="000000"/>
                </a:solidFill>
                <a:effectLst/>
                <a:latin typeface="Arial" panose="020B0604020202020204" pitchFamily="34" charset="0"/>
                <a:cs typeface="Arial" panose="020B0604020202020204" pitchFamily="34" charset="0"/>
              </a:rPr>
              <a:t>all launch sites coordinates</a:t>
            </a:r>
            <a:r>
              <a:rPr lang="en-US" altLang="ja-JP" sz="1400" dirty="0">
                <a:solidFill>
                  <a:srgbClr val="000000"/>
                </a:solidFill>
                <a:effectLst/>
                <a:latin typeface="Arial" panose="020B0604020202020204" pitchFamily="34" charset="0"/>
                <a:cs typeface="Arial" panose="020B0604020202020204" pitchFamily="34" charset="0"/>
              </a:rPr>
              <a:t> with a </a:t>
            </a:r>
            <a:r>
              <a:rPr lang="en-US" altLang="ja-JP" sz="1400" b="1" dirty="0">
                <a:solidFill>
                  <a:srgbClr val="000000"/>
                </a:solidFill>
                <a:effectLst/>
                <a:latin typeface="Arial" panose="020B0604020202020204" pitchFamily="34" charset="0"/>
                <a:cs typeface="Arial" panose="020B0604020202020204" pitchFamily="34" charset="0"/>
              </a:rPr>
              <a:t>popup label</a:t>
            </a:r>
            <a:r>
              <a:rPr lang="en-US" altLang="ja-JP" sz="1400" dirty="0">
                <a:solidFill>
                  <a:srgbClr val="000000"/>
                </a:solidFill>
                <a:effectLst/>
                <a:latin typeface="Arial" panose="020B0604020202020204" pitchFamily="34" charset="0"/>
                <a:cs typeface="Arial" panose="020B0604020202020204" pitchFamily="34" charset="0"/>
              </a:rPr>
              <a:t> showing its name using its name using its latitude and longitude coordinates</a:t>
            </a:r>
          </a:p>
          <a:p>
            <a:endParaRPr lang="en-US" altLang="ja-JP" sz="1400" dirty="0">
              <a:solidFill>
                <a:srgbClr val="000000"/>
              </a:solidFill>
              <a:effectLst/>
              <a:latin typeface="Arial" panose="020B0604020202020204" pitchFamily="34" charset="0"/>
              <a:cs typeface="Arial" panose="020B0604020202020204" pitchFamily="34" charset="0"/>
            </a:endParaRPr>
          </a:p>
          <a:p>
            <a:r>
              <a:rPr lang="en-US" altLang="ja-JP" b="1" dirty="0">
                <a:solidFill>
                  <a:srgbClr val="000000"/>
                </a:solidFill>
                <a:effectLst/>
                <a:latin typeface="Arial" panose="020B0604020202020204" pitchFamily="34" charset="0"/>
                <a:cs typeface="Arial" panose="020B0604020202020204" pitchFamily="34" charset="0"/>
              </a:rPr>
              <a:t>Colored Markers of Launch Outcomes</a:t>
            </a:r>
          </a:p>
          <a:p>
            <a:endParaRPr lang="en-US" altLang="ja-JP" sz="1400" dirty="0">
              <a:solidFill>
                <a:srgbClr val="000000"/>
              </a:solidFill>
              <a:effectLst/>
              <a:latin typeface="Arial" panose="020B0604020202020204" pitchFamily="34" charset="0"/>
              <a:cs typeface="Arial" panose="020B0604020202020204" pitchFamily="34" charset="0"/>
            </a:endParaRPr>
          </a:p>
          <a:p>
            <a:r>
              <a:rPr lang="en-US" altLang="ja-JP" sz="1400" dirty="0">
                <a:solidFill>
                  <a:srgbClr val="000000"/>
                </a:solidFill>
                <a:effectLst/>
                <a:latin typeface="Arial" panose="020B0604020202020204" pitchFamily="34" charset="0"/>
                <a:cs typeface="Arial" panose="020B0604020202020204" pitchFamily="34" charset="0"/>
              </a:rPr>
              <a:t>• Added </a:t>
            </a:r>
            <a:r>
              <a:rPr lang="en-US" altLang="ja-JP" sz="1400" b="1" dirty="0">
                <a:solidFill>
                  <a:srgbClr val="000000"/>
                </a:solidFill>
                <a:effectLst/>
                <a:latin typeface="Arial" panose="020B0604020202020204" pitchFamily="34" charset="0"/>
                <a:cs typeface="Arial" panose="020B0604020202020204" pitchFamily="34" charset="0"/>
              </a:rPr>
              <a:t>colored markers</a:t>
            </a:r>
            <a:r>
              <a:rPr lang="en-US" altLang="ja-JP" sz="1400" dirty="0">
                <a:solidFill>
                  <a:srgbClr val="000000"/>
                </a:solidFill>
                <a:effectLst/>
                <a:latin typeface="Arial" panose="020B0604020202020204" pitchFamily="34" charset="0"/>
                <a:cs typeface="Arial" panose="020B0604020202020204" pitchFamily="34" charset="0"/>
              </a:rPr>
              <a:t> of </a:t>
            </a:r>
            <a:r>
              <a:rPr lang="en-US" altLang="ja-JP" sz="1400" b="1" dirty="0">
                <a:solidFill>
                  <a:srgbClr val="000000"/>
                </a:solidFill>
                <a:effectLst/>
                <a:latin typeface="Arial" panose="020B0604020202020204" pitchFamily="34" charset="0"/>
                <a:cs typeface="Arial" panose="020B0604020202020204" pitchFamily="34" charset="0"/>
              </a:rPr>
              <a:t>successful</a:t>
            </a:r>
            <a:r>
              <a:rPr lang="en-US" altLang="ja-JP" sz="1400" dirty="0">
                <a:solidFill>
                  <a:srgbClr val="000000"/>
                </a:solidFill>
                <a:effectLst/>
                <a:latin typeface="Arial" panose="020B0604020202020204" pitchFamily="34" charset="0"/>
                <a:cs typeface="Arial" panose="020B0604020202020204" pitchFamily="34" charset="0"/>
              </a:rPr>
              <a:t> (</a:t>
            </a:r>
            <a:r>
              <a:rPr lang="en-US" altLang="ja-JP" sz="1400" dirty="0">
                <a:solidFill>
                  <a:srgbClr val="16A53F"/>
                </a:solidFill>
                <a:effectLst/>
                <a:latin typeface="Arial" panose="020B0604020202020204" pitchFamily="34" charset="0"/>
                <a:cs typeface="Arial" panose="020B0604020202020204" pitchFamily="34" charset="0"/>
              </a:rPr>
              <a:t>green</a:t>
            </a:r>
            <a:r>
              <a:rPr lang="en-US" altLang="ja-JP" sz="1400" dirty="0">
                <a:solidFill>
                  <a:srgbClr val="000000"/>
                </a:solidFill>
                <a:effectLst/>
                <a:latin typeface="Arial" panose="020B0604020202020204" pitchFamily="34" charset="0"/>
                <a:cs typeface="Arial" panose="020B0604020202020204" pitchFamily="34" charset="0"/>
              </a:rPr>
              <a:t>) and </a:t>
            </a:r>
            <a:r>
              <a:rPr lang="en-US" altLang="ja-JP" sz="1400" b="1" dirty="0">
                <a:solidFill>
                  <a:srgbClr val="000000"/>
                </a:solidFill>
                <a:effectLst/>
                <a:latin typeface="Arial" panose="020B0604020202020204" pitchFamily="34" charset="0"/>
                <a:cs typeface="Arial" panose="020B0604020202020204" pitchFamily="34" charset="0"/>
              </a:rPr>
              <a:t>unsuccessful</a:t>
            </a:r>
            <a:r>
              <a:rPr lang="en-US" altLang="ja-JP" sz="1400" dirty="0">
                <a:solidFill>
                  <a:srgbClr val="000000"/>
                </a:solidFill>
                <a:effectLst/>
                <a:latin typeface="Arial" panose="020B0604020202020204" pitchFamily="34" charset="0"/>
                <a:cs typeface="Arial" panose="020B0604020202020204" pitchFamily="34" charset="0"/>
              </a:rPr>
              <a:t> (</a:t>
            </a:r>
            <a:r>
              <a:rPr lang="en-US" altLang="ja-JP" sz="1400" dirty="0">
                <a:solidFill>
                  <a:srgbClr val="FB0007"/>
                </a:solidFill>
                <a:effectLst/>
                <a:latin typeface="Arial" panose="020B0604020202020204" pitchFamily="34" charset="0"/>
                <a:cs typeface="Arial" panose="020B0604020202020204" pitchFamily="34" charset="0"/>
              </a:rPr>
              <a:t>red</a:t>
            </a:r>
            <a:r>
              <a:rPr lang="en-US" altLang="ja-JP" sz="1400" dirty="0">
                <a:solidFill>
                  <a:srgbClr val="000000"/>
                </a:solidFill>
                <a:effectLst/>
                <a:latin typeface="Arial" panose="020B0604020202020204" pitchFamily="34" charset="0"/>
                <a:cs typeface="Arial" panose="020B0604020202020204" pitchFamily="34" charset="0"/>
              </a:rPr>
              <a:t>) </a:t>
            </a:r>
            <a:r>
              <a:rPr lang="en-US" altLang="ja-JP" sz="1400" b="1" dirty="0">
                <a:solidFill>
                  <a:srgbClr val="000000"/>
                </a:solidFill>
                <a:effectLst/>
                <a:latin typeface="Arial" panose="020B0604020202020204" pitchFamily="34" charset="0"/>
                <a:cs typeface="Arial" panose="020B0604020202020204" pitchFamily="34" charset="0"/>
              </a:rPr>
              <a:t>launches</a:t>
            </a:r>
            <a:r>
              <a:rPr lang="en-US" altLang="ja-JP" sz="1400" dirty="0">
                <a:solidFill>
                  <a:srgbClr val="000000"/>
                </a:solidFill>
                <a:effectLst/>
                <a:latin typeface="Arial" panose="020B0604020202020204" pitchFamily="34" charset="0"/>
                <a:cs typeface="Arial" panose="020B0604020202020204" pitchFamily="34" charset="0"/>
              </a:rPr>
              <a:t> at each launch site to show which launch sites have high success Rates</a:t>
            </a:r>
          </a:p>
          <a:p>
            <a:endParaRPr lang="en-US" altLang="ja-JP" sz="1400" dirty="0">
              <a:solidFill>
                <a:srgbClr val="000000"/>
              </a:solidFill>
              <a:effectLst/>
              <a:latin typeface="Arial" panose="020B0604020202020204" pitchFamily="34" charset="0"/>
              <a:cs typeface="Arial" panose="020B0604020202020204" pitchFamily="34" charset="0"/>
            </a:endParaRPr>
          </a:p>
          <a:p>
            <a:r>
              <a:rPr lang="en-US" altLang="ja-JP" b="1" dirty="0">
                <a:solidFill>
                  <a:srgbClr val="000000"/>
                </a:solidFill>
                <a:effectLst/>
                <a:latin typeface="Arial" panose="020B0604020202020204" pitchFamily="34" charset="0"/>
                <a:cs typeface="Arial" panose="020B0604020202020204" pitchFamily="34" charset="0"/>
              </a:rPr>
              <a:t>Distances Between a Launch Site to Proximities</a:t>
            </a:r>
          </a:p>
          <a:p>
            <a:endParaRPr lang="en-US" altLang="ja-JP" sz="1400" dirty="0">
              <a:solidFill>
                <a:srgbClr val="000000"/>
              </a:solidFill>
              <a:effectLst/>
              <a:latin typeface="Arial" panose="020B0604020202020204" pitchFamily="34" charset="0"/>
              <a:cs typeface="Arial" panose="020B0604020202020204" pitchFamily="34" charset="0"/>
            </a:endParaRPr>
          </a:p>
          <a:p>
            <a:r>
              <a:rPr lang="en-US" altLang="ja-JP" sz="1400" dirty="0">
                <a:solidFill>
                  <a:srgbClr val="000000"/>
                </a:solidFill>
                <a:effectLst/>
                <a:latin typeface="Arial" panose="020B0604020202020204" pitchFamily="34" charset="0"/>
                <a:cs typeface="Arial" panose="020B0604020202020204" pitchFamily="34" charset="0"/>
              </a:rPr>
              <a:t>• Added </a:t>
            </a:r>
            <a:r>
              <a:rPr lang="en-US" altLang="ja-JP" sz="1400" b="1" dirty="0">
                <a:solidFill>
                  <a:srgbClr val="000000"/>
                </a:solidFill>
                <a:effectLst/>
                <a:latin typeface="Arial" panose="020B0604020202020204" pitchFamily="34" charset="0"/>
                <a:cs typeface="Arial" panose="020B0604020202020204" pitchFamily="34" charset="0"/>
              </a:rPr>
              <a:t>colored lines</a:t>
            </a:r>
            <a:r>
              <a:rPr lang="en-US" altLang="ja-JP" sz="1400" dirty="0">
                <a:solidFill>
                  <a:srgbClr val="000000"/>
                </a:solidFill>
                <a:effectLst/>
                <a:latin typeface="Arial" panose="020B0604020202020204" pitchFamily="34" charset="0"/>
                <a:cs typeface="Arial" panose="020B0604020202020204" pitchFamily="34" charset="0"/>
              </a:rPr>
              <a:t> to </a:t>
            </a:r>
            <a:r>
              <a:rPr lang="en-US" altLang="ja-JP" sz="1400" b="1" dirty="0">
                <a:solidFill>
                  <a:srgbClr val="000000"/>
                </a:solidFill>
                <a:effectLst/>
                <a:latin typeface="Arial" panose="020B0604020202020204" pitchFamily="34" charset="0"/>
                <a:cs typeface="Arial" panose="020B0604020202020204" pitchFamily="34" charset="0"/>
              </a:rPr>
              <a:t>show distance between</a:t>
            </a:r>
            <a:r>
              <a:rPr lang="en-US" altLang="ja-JP" sz="1400" dirty="0">
                <a:solidFill>
                  <a:srgbClr val="000000"/>
                </a:solidFill>
                <a:effectLst/>
                <a:latin typeface="Arial" panose="020B0604020202020204" pitchFamily="34" charset="0"/>
                <a:cs typeface="Arial" panose="020B0604020202020204" pitchFamily="34" charset="0"/>
              </a:rPr>
              <a:t> launch site </a:t>
            </a:r>
            <a:r>
              <a:rPr lang="en-US" altLang="ja-JP" sz="1400" b="1" dirty="0">
                <a:solidFill>
                  <a:srgbClr val="000000"/>
                </a:solidFill>
                <a:effectLst/>
                <a:latin typeface="Arial" panose="020B0604020202020204" pitchFamily="34" charset="0"/>
                <a:cs typeface="Arial" panose="020B0604020202020204" pitchFamily="34" charset="0"/>
              </a:rPr>
              <a:t>CCAFS SLC- 40</a:t>
            </a:r>
            <a:r>
              <a:rPr lang="en-US" altLang="ja-JP" sz="1400" dirty="0">
                <a:solidFill>
                  <a:srgbClr val="000000"/>
                </a:solidFill>
                <a:effectLst/>
                <a:latin typeface="Arial" panose="020B0604020202020204" pitchFamily="34" charset="0"/>
                <a:cs typeface="Arial" panose="020B0604020202020204" pitchFamily="34" charset="0"/>
              </a:rPr>
              <a:t> and its proximity to the </a:t>
            </a:r>
            <a:r>
              <a:rPr lang="en-US" altLang="ja-JP" sz="1400" b="1" dirty="0">
                <a:solidFill>
                  <a:srgbClr val="000000"/>
                </a:solidFill>
                <a:effectLst/>
                <a:latin typeface="Arial" panose="020B0604020202020204" pitchFamily="34" charset="0"/>
                <a:cs typeface="Arial" panose="020B0604020202020204" pitchFamily="34" charset="0"/>
              </a:rPr>
              <a:t>nearest coastline, railway, highway, and city</a:t>
            </a:r>
          </a:p>
        </p:txBody>
      </p:sp>
      <p:sp>
        <p:nvSpPr>
          <p:cNvPr id="7" name="テキスト ボックス 6">
            <a:extLst>
              <a:ext uri="{FF2B5EF4-FFF2-40B4-BE49-F238E27FC236}">
                <a16:creationId xmlns:a16="http://schemas.microsoft.com/office/drawing/2014/main" id="{026BA072-0486-02BF-1079-C3D0AB451DB4}"/>
              </a:ext>
            </a:extLst>
          </p:cNvPr>
          <p:cNvSpPr txBox="1"/>
          <p:nvPr/>
        </p:nvSpPr>
        <p:spPr>
          <a:xfrm>
            <a:off x="770011" y="5493314"/>
            <a:ext cx="10660291" cy="538609"/>
          </a:xfrm>
          <a:prstGeom prst="rect">
            <a:avLst/>
          </a:prstGeom>
          <a:noFill/>
        </p:spPr>
        <p:txBody>
          <a:bodyPr wrap="none" rtlCol="0">
            <a:spAutoFit/>
          </a:bodyPr>
          <a:lstStyle/>
          <a:p>
            <a:r>
              <a:rPr lang="en-US" altLang="ja-JP" sz="1800" b="1" dirty="0">
                <a:solidFill>
                  <a:schemeClr val="accent3">
                    <a:lumMod val="25000"/>
                  </a:schemeClr>
                </a:solidFill>
                <a:latin typeface="Arial" panose="020B0604020202020204" pitchFamily="34" charset="0"/>
                <a:cs typeface="Arial" panose="020B0604020202020204" pitchFamily="34" charset="0"/>
              </a:rPr>
              <a:t>GitHub URL</a:t>
            </a:r>
            <a:endParaRPr lang="en-US" altLang="ja-JP" b="1" dirty="0">
              <a:solidFill>
                <a:schemeClr val="accent3">
                  <a:lumMod val="25000"/>
                </a:schemeClr>
              </a:solidFill>
              <a:latin typeface="Arial" panose="020B0604020202020204" pitchFamily="34" charset="0"/>
              <a:cs typeface="Arial" panose="020B0604020202020204" pitchFamily="34" charset="0"/>
              <a:hlinkClick r:id="rId3"/>
            </a:endParaRPr>
          </a:p>
          <a:p>
            <a:r>
              <a:rPr lang="en-US" altLang="ja-JP" sz="1100" b="1" dirty="0">
                <a:solidFill>
                  <a:schemeClr val="accent3">
                    <a:lumMod val="25000"/>
                  </a:schemeClr>
                </a:solidFill>
                <a:latin typeface="Arial" panose="020B0604020202020204" pitchFamily="34" charset="0"/>
                <a:cs typeface="Arial" panose="020B0604020202020204" pitchFamily="34" charset="0"/>
                <a:hlinkClick r:id="rId4"/>
              </a:rPr>
              <a:t>https://github.com/Rion-Sato/My_Final_Project_of_IBM_Data_Science_Professional_Certificate/blob/main/Week3/lab_jupyter_launch_site_location.ipynb</a:t>
            </a:r>
            <a:endParaRPr lang="en-US" altLang="ja-JP" sz="1100" b="1"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2088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テキスト ボックス 1">
            <a:extLst>
              <a:ext uri="{FF2B5EF4-FFF2-40B4-BE49-F238E27FC236}">
                <a16:creationId xmlns:a16="http://schemas.microsoft.com/office/drawing/2014/main" id="{ACECC02B-D013-7FBE-0099-3EF871B49CF1}"/>
              </a:ext>
            </a:extLst>
          </p:cNvPr>
          <p:cNvSpPr txBox="1"/>
          <p:nvPr/>
        </p:nvSpPr>
        <p:spPr>
          <a:xfrm>
            <a:off x="770011" y="1545996"/>
            <a:ext cx="10515600" cy="2985433"/>
          </a:xfrm>
          <a:prstGeom prst="rect">
            <a:avLst/>
          </a:prstGeom>
          <a:noFill/>
        </p:spPr>
        <p:txBody>
          <a:bodyPr wrap="square" rtlCol="0">
            <a:spAutoFit/>
          </a:bodyPr>
          <a:lstStyle/>
          <a:p>
            <a:r>
              <a:rPr lang="en-US" altLang="ja-JP" b="1" u="sng" dirty="0">
                <a:solidFill>
                  <a:srgbClr val="000000"/>
                </a:solidFill>
                <a:effectLst/>
                <a:latin typeface="Arial" panose="020B0604020202020204" pitchFamily="34" charset="0"/>
                <a:cs typeface="Arial" panose="020B0604020202020204" pitchFamily="34" charset="0"/>
              </a:rPr>
              <a:t>Dropdown List with Launch Sites</a:t>
            </a:r>
          </a:p>
          <a:p>
            <a:endParaRPr lang="en-US" altLang="ja-JP" sz="140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Allow user to select all launch sites or a certain launch site Slider of Payload Mass Range</a:t>
            </a: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Allow user to select payload mass range</a:t>
            </a:r>
          </a:p>
          <a:p>
            <a:endParaRPr lang="en-US" altLang="ja-JP" dirty="0">
              <a:solidFill>
                <a:srgbClr val="000000"/>
              </a:solidFill>
              <a:effectLst/>
              <a:latin typeface="Arial" panose="020B0604020202020204" pitchFamily="34" charset="0"/>
              <a:cs typeface="Arial" panose="020B0604020202020204" pitchFamily="34" charset="0"/>
            </a:endParaRPr>
          </a:p>
          <a:p>
            <a:r>
              <a:rPr lang="en-US" altLang="ja-JP" b="1" u="sng" dirty="0">
                <a:solidFill>
                  <a:srgbClr val="000000"/>
                </a:solidFill>
                <a:effectLst/>
                <a:latin typeface="Arial" panose="020B0604020202020204" pitchFamily="34" charset="0"/>
                <a:cs typeface="Arial" panose="020B0604020202020204" pitchFamily="34" charset="0"/>
              </a:rPr>
              <a:t>Pie Chart Showing Successful Launches</a:t>
            </a:r>
          </a:p>
          <a:p>
            <a:endParaRPr lang="en-US" altLang="ja-JP" sz="140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Allow user to see successful and unsuccessful launches as a percent of the total</a:t>
            </a:r>
          </a:p>
          <a:p>
            <a:endParaRPr lang="en-US" altLang="ja-JP" dirty="0">
              <a:solidFill>
                <a:srgbClr val="000000"/>
              </a:solidFill>
              <a:effectLst/>
              <a:latin typeface="Arial" panose="020B0604020202020204" pitchFamily="34" charset="0"/>
              <a:cs typeface="Arial" panose="020B0604020202020204" pitchFamily="34" charset="0"/>
            </a:endParaRPr>
          </a:p>
          <a:p>
            <a:r>
              <a:rPr lang="en-US" altLang="ja-JP" b="1" u="sng" dirty="0">
                <a:solidFill>
                  <a:srgbClr val="000000"/>
                </a:solidFill>
                <a:effectLst/>
                <a:latin typeface="Arial" panose="020B0604020202020204" pitchFamily="34" charset="0"/>
                <a:cs typeface="Arial" panose="020B0604020202020204" pitchFamily="34" charset="0"/>
              </a:rPr>
              <a:t>Scatter Chart Showing Payload Mass vs. Success Rate by Booster Version</a:t>
            </a:r>
          </a:p>
          <a:p>
            <a:endParaRPr lang="en-US" altLang="ja-JP" sz="140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400" dirty="0">
                <a:solidFill>
                  <a:srgbClr val="000000"/>
                </a:solidFill>
                <a:effectLst/>
                <a:latin typeface="Arial" panose="020B0604020202020204" pitchFamily="34" charset="0"/>
                <a:cs typeface="Arial" panose="020B0604020202020204" pitchFamily="34" charset="0"/>
              </a:rPr>
              <a:t>Allow user to see the correlation between Payload and Launch Success</a:t>
            </a:r>
          </a:p>
        </p:txBody>
      </p:sp>
      <p:sp>
        <p:nvSpPr>
          <p:cNvPr id="6" name="テキスト ボックス 5">
            <a:extLst>
              <a:ext uri="{FF2B5EF4-FFF2-40B4-BE49-F238E27FC236}">
                <a16:creationId xmlns:a16="http://schemas.microsoft.com/office/drawing/2014/main" id="{10F48A7A-88E2-D153-9317-10A603465E2A}"/>
              </a:ext>
            </a:extLst>
          </p:cNvPr>
          <p:cNvSpPr txBox="1"/>
          <p:nvPr/>
        </p:nvSpPr>
        <p:spPr>
          <a:xfrm>
            <a:off x="770011" y="5493314"/>
            <a:ext cx="9201558" cy="538609"/>
          </a:xfrm>
          <a:prstGeom prst="rect">
            <a:avLst/>
          </a:prstGeom>
          <a:noFill/>
        </p:spPr>
        <p:txBody>
          <a:bodyPr wrap="none" rtlCol="0">
            <a:spAutoFit/>
          </a:bodyPr>
          <a:lstStyle/>
          <a:p>
            <a:r>
              <a:rPr lang="en-US" altLang="ja-JP" sz="1800" b="1" dirty="0">
                <a:solidFill>
                  <a:schemeClr val="accent3">
                    <a:lumMod val="25000"/>
                  </a:schemeClr>
                </a:solidFill>
                <a:latin typeface="Arial" panose="020B0604020202020204" pitchFamily="34" charset="0"/>
                <a:cs typeface="Arial" panose="020B0604020202020204" pitchFamily="34" charset="0"/>
              </a:rPr>
              <a:t>GitHub URL</a:t>
            </a:r>
            <a:endParaRPr lang="en-US" altLang="ja-JP" b="1" dirty="0">
              <a:solidFill>
                <a:schemeClr val="accent3">
                  <a:lumMod val="25000"/>
                </a:schemeClr>
              </a:solidFill>
              <a:latin typeface="Arial" panose="020B0604020202020204" pitchFamily="34" charset="0"/>
              <a:cs typeface="Arial" panose="020B0604020202020204" pitchFamily="34" charset="0"/>
              <a:hlinkClick r:id="rId3"/>
            </a:endParaRPr>
          </a:p>
          <a:p>
            <a:r>
              <a:rPr lang="en-US" altLang="ja-JP" sz="1100" b="1" dirty="0">
                <a:solidFill>
                  <a:schemeClr val="accent3">
                    <a:lumMod val="25000"/>
                  </a:schemeClr>
                </a:solidFill>
                <a:latin typeface="Arial" panose="020B0604020202020204" pitchFamily="34" charset="0"/>
                <a:cs typeface="Arial" panose="020B0604020202020204" pitchFamily="34" charset="0"/>
                <a:hlinkClick r:id="rId4"/>
              </a:rPr>
              <a:t>https://github.com/Rion-Sato/My_Final_Project_of_IBM_Data_Science_Professional_Certificate/blob/main/Week3/spacex_dash_app.py</a:t>
            </a:r>
            <a:endParaRPr lang="en-US" altLang="ja-JP" sz="1100" b="1"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0524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テキスト ボックス 1">
            <a:extLst>
              <a:ext uri="{FF2B5EF4-FFF2-40B4-BE49-F238E27FC236}">
                <a16:creationId xmlns:a16="http://schemas.microsoft.com/office/drawing/2014/main" id="{2555E90E-ABF1-E07F-D073-D2A169430596}"/>
              </a:ext>
            </a:extLst>
          </p:cNvPr>
          <p:cNvSpPr txBox="1"/>
          <p:nvPr/>
        </p:nvSpPr>
        <p:spPr>
          <a:xfrm>
            <a:off x="770011" y="1335529"/>
            <a:ext cx="2529370" cy="369332"/>
          </a:xfrm>
          <a:prstGeom prst="rect">
            <a:avLst/>
          </a:prstGeom>
          <a:noFill/>
        </p:spPr>
        <p:txBody>
          <a:bodyPr wrap="square" rtlCol="0">
            <a:spAutoFit/>
          </a:bodyPr>
          <a:lstStyle/>
          <a:p>
            <a:r>
              <a:rPr lang="en-US" altLang="ja-JP" b="1" u="sng" dirty="0" err="1">
                <a:solidFill>
                  <a:srgbClr val="000000"/>
                </a:solidFill>
                <a:effectLst/>
                <a:latin typeface="Arial" panose="020B0604020202020204" pitchFamily="34" charset="0"/>
                <a:cs typeface="Arial" panose="020B0604020202020204" pitchFamily="34" charset="0"/>
              </a:rPr>
              <a:t>Flowcharts&amp;explain</a:t>
            </a:r>
            <a:endParaRPr lang="en-US" altLang="ja-JP" b="1" u="sng" dirty="0">
              <a:solidFill>
                <a:schemeClr val="accent3">
                  <a:lumMod val="2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063FCBCA-3EBA-3287-7392-C3E9752EEA4C}"/>
              </a:ext>
            </a:extLst>
          </p:cNvPr>
          <p:cNvSpPr txBox="1"/>
          <p:nvPr/>
        </p:nvSpPr>
        <p:spPr>
          <a:xfrm>
            <a:off x="1382814" y="2043688"/>
            <a:ext cx="184731" cy="307777"/>
          </a:xfrm>
          <a:prstGeom prst="rect">
            <a:avLst/>
          </a:prstGeom>
          <a:noFill/>
        </p:spPr>
        <p:txBody>
          <a:bodyPr wrap="square" rtlCol="0">
            <a:spAutoFit/>
          </a:bodyPr>
          <a:lstStyle/>
          <a:p>
            <a:endParaRPr kumimoji="1" lang="ja-JP" altLang="en-US" sz="1400">
              <a:solidFill>
                <a:schemeClr val="bg1"/>
              </a:solidFill>
              <a:latin typeface="Arial" panose="020B0604020202020204" pitchFamily="34" charset="0"/>
              <a:cs typeface="Arial" panose="020B0604020202020204" pitchFamily="34" charset="0"/>
            </a:endParaRPr>
          </a:p>
        </p:txBody>
      </p:sp>
      <p:sp>
        <p:nvSpPr>
          <p:cNvPr id="7" name="AutoShape 8">
            <a:extLst>
              <a:ext uri="{FF2B5EF4-FFF2-40B4-BE49-F238E27FC236}">
                <a16:creationId xmlns:a16="http://schemas.microsoft.com/office/drawing/2014/main" id="{5BDAC607-6869-7721-3946-3C15BF9F614C}"/>
              </a:ext>
            </a:extLst>
          </p:cNvPr>
          <p:cNvSpPr/>
          <p:nvPr/>
        </p:nvSpPr>
        <p:spPr>
          <a:xfrm flipV="1">
            <a:off x="2783492" y="2106981"/>
            <a:ext cx="775455" cy="11184"/>
          </a:xfrm>
          <a:prstGeom prst="line">
            <a:avLst/>
          </a:prstGeom>
          <a:ln w="28575" cap="flat">
            <a:solidFill>
              <a:schemeClr val="tx1"/>
            </a:solidFill>
            <a:prstDash val="solid"/>
            <a:headEnd type="none" w="sm" len="sm"/>
            <a:tailEnd type="arrow" w="med" len="sm"/>
          </a:ln>
        </p:spPr>
      </p:sp>
      <p:sp>
        <p:nvSpPr>
          <p:cNvPr id="8" name="Freeform 42">
            <a:extLst>
              <a:ext uri="{FF2B5EF4-FFF2-40B4-BE49-F238E27FC236}">
                <a16:creationId xmlns:a16="http://schemas.microsoft.com/office/drawing/2014/main" id="{F379C36F-2F61-FFE5-4A65-911E49B45390}"/>
              </a:ext>
            </a:extLst>
          </p:cNvPr>
          <p:cNvSpPr/>
          <p:nvPr/>
        </p:nvSpPr>
        <p:spPr>
          <a:xfrm>
            <a:off x="1119792" y="1807014"/>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latin typeface="Arial" panose="020B0604020202020204" pitchFamily="34" charset="0"/>
                <a:cs typeface="Arial" panose="020B0604020202020204" pitchFamily="34" charset="0"/>
              </a:rPr>
              <a:t>Create</a:t>
            </a:r>
          </a:p>
        </p:txBody>
      </p:sp>
      <p:sp>
        <p:nvSpPr>
          <p:cNvPr id="9" name="Freeform 42">
            <a:extLst>
              <a:ext uri="{FF2B5EF4-FFF2-40B4-BE49-F238E27FC236}">
                <a16:creationId xmlns:a16="http://schemas.microsoft.com/office/drawing/2014/main" id="{E0E20EF5-034D-4A27-0F38-BDFD9B6808AA}"/>
              </a:ext>
            </a:extLst>
          </p:cNvPr>
          <p:cNvSpPr/>
          <p:nvPr/>
        </p:nvSpPr>
        <p:spPr>
          <a:xfrm>
            <a:off x="8437257" y="3518591"/>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Apply</a:t>
            </a:r>
          </a:p>
        </p:txBody>
      </p:sp>
      <p:sp>
        <p:nvSpPr>
          <p:cNvPr id="10" name="Freeform 42">
            <a:extLst>
              <a:ext uri="{FF2B5EF4-FFF2-40B4-BE49-F238E27FC236}">
                <a16:creationId xmlns:a16="http://schemas.microsoft.com/office/drawing/2014/main" id="{5832D407-E0E7-7F34-2453-05573CCA395F}"/>
              </a:ext>
            </a:extLst>
          </p:cNvPr>
          <p:cNvSpPr/>
          <p:nvPr/>
        </p:nvSpPr>
        <p:spPr>
          <a:xfrm>
            <a:off x="8437257" y="1800664"/>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Create</a:t>
            </a:r>
          </a:p>
        </p:txBody>
      </p:sp>
      <p:sp>
        <p:nvSpPr>
          <p:cNvPr id="11" name="Freeform 42">
            <a:extLst>
              <a:ext uri="{FF2B5EF4-FFF2-40B4-BE49-F238E27FC236}">
                <a16:creationId xmlns:a16="http://schemas.microsoft.com/office/drawing/2014/main" id="{1ABED663-6DC0-FAE8-A309-FC6E2DDCCF90}"/>
              </a:ext>
            </a:extLst>
          </p:cNvPr>
          <p:cNvSpPr/>
          <p:nvPr/>
        </p:nvSpPr>
        <p:spPr>
          <a:xfrm>
            <a:off x="5998102" y="1800664"/>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Split</a:t>
            </a:r>
          </a:p>
        </p:txBody>
      </p:sp>
      <p:sp>
        <p:nvSpPr>
          <p:cNvPr id="12" name="Freeform 42">
            <a:extLst>
              <a:ext uri="{FF2B5EF4-FFF2-40B4-BE49-F238E27FC236}">
                <a16:creationId xmlns:a16="http://schemas.microsoft.com/office/drawing/2014/main" id="{944DE763-92E1-B804-8196-8E8592923818}"/>
              </a:ext>
            </a:extLst>
          </p:cNvPr>
          <p:cNvSpPr/>
          <p:nvPr/>
        </p:nvSpPr>
        <p:spPr>
          <a:xfrm>
            <a:off x="3558947" y="1807876"/>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latin typeface="Arial" panose="020B0604020202020204" pitchFamily="34" charset="0"/>
                <a:cs typeface="Arial" panose="020B0604020202020204" pitchFamily="34" charset="0"/>
              </a:rPr>
              <a:t>Standardize</a:t>
            </a:r>
          </a:p>
        </p:txBody>
      </p:sp>
      <p:sp>
        <p:nvSpPr>
          <p:cNvPr id="13" name="AutoShape 8">
            <a:extLst>
              <a:ext uri="{FF2B5EF4-FFF2-40B4-BE49-F238E27FC236}">
                <a16:creationId xmlns:a16="http://schemas.microsoft.com/office/drawing/2014/main" id="{9679784F-74C7-0D7F-CC1D-B45640A014C6}"/>
              </a:ext>
            </a:extLst>
          </p:cNvPr>
          <p:cNvSpPr/>
          <p:nvPr/>
        </p:nvSpPr>
        <p:spPr>
          <a:xfrm flipH="1">
            <a:off x="7661802" y="3829739"/>
            <a:ext cx="775748" cy="11185"/>
          </a:xfrm>
          <a:prstGeom prst="line">
            <a:avLst/>
          </a:prstGeom>
          <a:ln w="28575" cap="flat">
            <a:solidFill>
              <a:schemeClr val="tx1"/>
            </a:solidFill>
            <a:prstDash val="solid"/>
            <a:headEnd type="none" w="sm" len="sm"/>
            <a:tailEnd type="arrow" w="med" len="sm"/>
          </a:ln>
        </p:spPr>
      </p:sp>
      <p:sp>
        <p:nvSpPr>
          <p:cNvPr id="14" name="AutoShape 8">
            <a:extLst>
              <a:ext uri="{FF2B5EF4-FFF2-40B4-BE49-F238E27FC236}">
                <a16:creationId xmlns:a16="http://schemas.microsoft.com/office/drawing/2014/main" id="{02F50B46-8EB9-FA16-E2C9-0F992FAD8330}"/>
              </a:ext>
            </a:extLst>
          </p:cNvPr>
          <p:cNvSpPr/>
          <p:nvPr/>
        </p:nvSpPr>
        <p:spPr>
          <a:xfrm>
            <a:off x="5205393" y="2135895"/>
            <a:ext cx="792709" cy="0"/>
          </a:xfrm>
          <a:prstGeom prst="line">
            <a:avLst/>
          </a:prstGeom>
          <a:ln w="28575" cap="flat">
            <a:solidFill>
              <a:schemeClr val="tx1"/>
            </a:solidFill>
            <a:prstDash val="solid"/>
            <a:headEnd type="none" w="sm" len="sm"/>
            <a:tailEnd type="arrow" w="med" len="sm"/>
          </a:ln>
        </p:spPr>
      </p:sp>
      <p:sp>
        <p:nvSpPr>
          <p:cNvPr id="15" name="AutoShape 8">
            <a:extLst>
              <a:ext uri="{FF2B5EF4-FFF2-40B4-BE49-F238E27FC236}">
                <a16:creationId xmlns:a16="http://schemas.microsoft.com/office/drawing/2014/main" id="{AB801A1F-8395-18E0-D466-8E236C3A7228}"/>
              </a:ext>
            </a:extLst>
          </p:cNvPr>
          <p:cNvSpPr/>
          <p:nvPr/>
        </p:nvSpPr>
        <p:spPr>
          <a:xfrm>
            <a:off x="7644548" y="2130244"/>
            <a:ext cx="792709" cy="0"/>
          </a:xfrm>
          <a:prstGeom prst="line">
            <a:avLst/>
          </a:prstGeom>
          <a:ln w="28575" cap="flat">
            <a:solidFill>
              <a:schemeClr val="tx1"/>
            </a:solidFill>
            <a:prstDash val="solid"/>
            <a:headEnd type="none" w="sm" len="sm"/>
            <a:tailEnd type="arrow" w="med" len="sm"/>
          </a:ln>
        </p:spPr>
      </p:sp>
      <p:sp>
        <p:nvSpPr>
          <p:cNvPr id="16" name="AutoShape 8">
            <a:extLst>
              <a:ext uri="{FF2B5EF4-FFF2-40B4-BE49-F238E27FC236}">
                <a16:creationId xmlns:a16="http://schemas.microsoft.com/office/drawing/2014/main" id="{F3CEE178-3236-054A-B1B1-40AE32A45534}"/>
              </a:ext>
            </a:extLst>
          </p:cNvPr>
          <p:cNvSpPr/>
          <p:nvPr/>
        </p:nvSpPr>
        <p:spPr>
          <a:xfrm>
            <a:off x="9938409" y="2420796"/>
            <a:ext cx="35149" cy="1097795"/>
          </a:xfrm>
          <a:prstGeom prst="line">
            <a:avLst/>
          </a:prstGeom>
          <a:ln w="28575" cap="flat">
            <a:solidFill>
              <a:schemeClr val="tx1"/>
            </a:solidFill>
            <a:prstDash val="solid"/>
            <a:headEnd type="none" w="sm" len="sm"/>
            <a:tailEnd type="arrow" w="med" len="sm"/>
          </a:ln>
        </p:spPr>
      </p:sp>
      <p:sp>
        <p:nvSpPr>
          <p:cNvPr id="17" name="Freeform 42">
            <a:extLst>
              <a:ext uri="{FF2B5EF4-FFF2-40B4-BE49-F238E27FC236}">
                <a16:creationId xmlns:a16="http://schemas.microsoft.com/office/drawing/2014/main" id="{34B11C19-1358-C234-3F65-422B988B0A9E}"/>
              </a:ext>
            </a:extLst>
          </p:cNvPr>
          <p:cNvSpPr/>
          <p:nvPr/>
        </p:nvSpPr>
        <p:spPr>
          <a:xfrm>
            <a:off x="1119792" y="3529774"/>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Identify</a:t>
            </a:r>
          </a:p>
        </p:txBody>
      </p:sp>
      <p:sp>
        <p:nvSpPr>
          <p:cNvPr id="18" name="Freeform 42">
            <a:extLst>
              <a:ext uri="{FF2B5EF4-FFF2-40B4-BE49-F238E27FC236}">
                <a16:creationId xmlns:a16="http://schemas.microsoft.com/office/drawing/2014/main" id="{C28C5402-BC5B-E791-7263-D6C301CC43E5}"/>
              </a:ext>
            </a:extLst>
          </p:cNvPr>
          <p:cNvSpPr/>
          <p:nvPr/>
        </p:nvSpPr>
        <p:spPr>
          <a:xfrm>
            <a:off x="3558947" y="3529785"/>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latin typeface="Arial" panose="020B0604020202020204" pitchFamily="34" charset="0"/>
                <a:cs typeface="Arial" panose="020B0604020202020204" pitchFamily="34" charset="0"/>
              </a:rPr>
              <a:t>Assess</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19" name="Freeform 42">
            <a:extLst>
              <a:ext uri="{FF2B5EF4-FFF2-40B4-BE49-F238E27FC236}">
                <a16:creationId xmlns:a16="http://schemas.microsoft.com/office/drawing/2014/main" id="{0E9F8279-506A-AADA-94E2-A437FF1FB312}"/>
              </a:ext>
            </a:extLst>
          </p:cNvPr>
          <p:cNvSpPr/>
          <p:nvPr/>
        </p:nvSpPr>
        <p:spPr>
          <a:xfrm>
            <a:off x="5998102" y="3518591"/>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Calculate</a:t>
            </a:r>
          </a:p>
        </p:txBody>
      </p:sp>
      <p:sp>
        <p:nvSpPr>
          <p:cNvPr id="20" name="AutoShape 8">
            <a:extLst>
              <a:ext uri="{FF2B5EF4-FFF2-40B4-BE49-F238E27FC236}">
                <a16:creationId xmlns:a16="http://schemas.microsoft.com/office/drawing/2014/main" id="{FB620A03-CF40-1093-FF40-4B0374BCB002}"/>
              </a:ext>
            </a:extLst>
          </p:cNvPr>
          <p:cNvSpPr/>
          <p:nvPr/>
        </p:nvSpPr>
        <p:spPr>
          <a:xfrm flipH="1">
            <a:off x="2774718" y="3829738"/>
            <a:ext cx="775748" cy="11185"/>
          </a:xfrm>
          <a:prstGeom prst="line">
            <a:avLst/>
          </a:prstGeom>
          <a:ln w="28575" cap="flat">
            <a:solidFill>
              <a:schemeClr val="tx1"/>
            </a:solidFill>
            <a:prstDash val="solid"/>
            <a:headEnd type="none" w="sm" len="sm"/>
            <a:tailEnd type="arrow" w="med" len="sm"/>
          </a:ln>
        </p:spPr>
      </p:sp>
      <p:sp>
        <p:nvSpPr>
          <p:cNvPr id="21" name="AutoShape 8">
            <a:extLst>
              <a:ext uri="{FF2B5EF4-FFF2-40B4-BE49-F238E27FC236}">
                <a16:creationId xmlns:a16="http://schemas.microsoft.com/office/drawing/2014/main" id="{D8DD0FD6-529C-5951-0174-D7BAF96CAE07}"/>
              </a:ext>
            </a:extLst>
          </p:cNvPr>
          <p:cNvSpPr/>
          <p:nvPr/>
        </p:nvSpPr>
        <p:spPr>
          <a:xfrm flipH="1">
            <a:off x="5213873" y="3824146"/>
            <a:ext cx="775748" cy="11185"/>
          </a:xfrm>
          <a:prstGeom prst="line">
            <a:avLst/>
          </a:prstGeom>
          <a:ln w="28575" cap="flat">
            <a:solidFill>
              <a:schemeClr val="tx1"/>
            </a:solidFill>
            <a:prstDash val="solid"/>
            <a:headEnd type="none" w="sm" len="sm"/>
            <a:tailEnd type="arrow" w="med" len="sm"/>
          </a:ln>
        </p:spPr>
      </p:sp>
      <p:sp>
        <p:nvSpPr>
          <p:cNvPr id="22" name="テキスト ボックス 21">
            <a:extLst>
              <a:ext uri="{FF2B5EF4-FFF2-40B4-BE49-F238E27FC236}">
                <a16:creationId xmlns:a16="http://schemas.microsoft.com/office/drawing/2014/main" id="{A5064724-1B70-66D7-4D80-47C58E805EF4}"/>
              </a:ext>
            </a:extLst>
          </p:cNvPr>
          <p:cNvSpPr txBox="1"/>
          <p:nvPr/>
        </p:nvSpPr>
        <p:spPr>
          <a:xfrm>
            <a:off x="1119791" y="2429313"/>
            <a:ext cx="1931905" cy="461665"/>
          </a:xfrm>
          <a:prstGeom prst="rect">
            <a:avLst/>
          </a:prstGeom>
          <a:noFill/>
        </p:spPr>
        <p:txBody>
          <a:bodyPr wrap="square" rtlCol="0">
            <a:spAutoFit/>
          </a:bodyPr>
          <a:lstStyle/>
          <a:p>
            <a:r>
              <a:rPr lang="en-US" altLang="ja-JP" sz="1200" dirty="0">
                <a:solidFill>
                  <a:srgbClr val="000000"/>
                </a:solidFill>
                <a:effectLst/>
                <a:latin typeface="Helvetica" pitchFamily="2" charset="0"/>
              </a:rPr>
              <a:t>NumPy array </a:t>
            </a:r>
          </a:p>
          <a:p>
            <a:r>
              <a:rPr lang="en-US" altLang="ja-JP" sz="1200" dirty="0">
                <a:solidFill>
                  <a:srgbClr val="000000"/>
                </a:solidFill>
                <a:effectLst/>
                <a:latin typeface="Helvetica" pitchFamily="2" charset="0"/>
              </a:rPr>
              <a:t>from the Class column</a:t>
            </a:r>
          </a:p>
        </p:txBody>
      </p:sp>
      <p:sp>
        <p:nvSpPr>
          <p:cNvPr id="23" name="テキスト ボックス 22">
            <a:extLst>
              <a:ext uri="{FF2B5EF4-FFF2-40B4-BE49-F238E27FC236}">
                <a16:creationId xmlns:a16="http://schemas.microsoft.com/office/drawing/2014/main" id="{9E0A4D99-E3C7-B064-2F2D-2E21656C287E}"/>
              </a:ext>
            </a:extLst>
          </p:cNvPr>
          <p:cNvSpPr txBox="1"/>
          <p:nvPr/>
        </p:nvSpPr>
        <p:spPr>
          <a:xfrm>
            <a:off x="3541691" y="2429314"/>
            <a:ext cx="2170951" cy="461665"/>
          </a:xfrm>
          <a:prstGeom prst="rect">
            <a:avLst/>
          </a:prstGeom>
          <a:noFill/>
        </p:spPr>
        <p:txBody>
          <a:bodyPr wrap="square" rtlCol="0">
            <a:spAutoFit/>
          </a:bodyPr>
          <a:lstStyle/>
          <a:p>
            <a:r>
              <a:rPr lang="en-US" altLang="ja-JP" sz="1200" dirty="0">
                <a:solidFill>
                  <a:srgbClr val="000000"/>
                </a:solidFill>
                <a:effectLst/>
                <a:latin typeface="Arial" panose="020B0604020202020204" pitchFamily="34" charset="0"/>
                <a:cs typeface="Arial" panose="020B0604020202020204" pitchFamily="34" charset="0"/>
              </a:rPr>
              <a:t>the data with </a:t>
            </a:r>
            <a:r>
              <a:rPr lang="en-US" altLang="ja-JP" sz="1200" dirty="0" err="1">
                <a:solidFill>
                  <a:srgbClr val="000000"/>
                </a:solidFill>
                <a:effectLst/>
                <a:latin typeface="Arial" panose="020B0604020202020204" pitchFamily="34" charset="0"/>
                <a:cs typeface="Arial" panose="020B0604020202020204" pitchFamily="34" charset="0"/>
              </a:rPr>
              <a:t>StandardScaler</a:t>
            </a:r>
            <a:r>
              <a:rPr lang="en-US" altLang="ja-JP" sz="1200" dirty="0">
                <a:solidFill>
                  <a:srgbClr val="000000"/>
                </a:solidFill>
                <a:effectLst/>
                <a:latin typeface="Arial" panose="020B0604020202020204" pitchFamily="34" charset="0"/>
                <a:cs typeface="Arial" panose="020B0604020202020204" pitchFamily="34" charset="0"/>
              </a:rPr>
              <a:t>. </a:t>
            </a:r>
          </a:p>
          <a:p>
            <a:r>
              <a:rPr lang="en-US" altLang="ja-JP" sz="1200" dirty="0">
                <a:solidFill>
                  <a:srgbClr val="000000"/>
                </a:solidFill>
                <a:effectLst/>
                <a:latin typeface="Arial" panose="020B0604020202020204" pitchFamily="34" charset="0"/>
                <a:cs typeface="Arial" panose="020B0604020202020204" pitchFamily="34" charset="0"/>
              </a:rPr>
              <a:t>Fit and transform the data.</a:t>
            </a:r>
          </a:p>
        </p:txBody>
      </p:sp>
      <p:sp>
        <p:nvSpPr>
          <p:cNvPr id="24" name="テキスト ボックス 23">
            <a:extLst>
              <a:ext uri="{FF2B5EF4-FFF2-40B4-BE49-F238E27FC236}">
                <a16:creationId xmlns:a16="http://schemas.microsoft.com/office/drawing/2014/main" id="{73BCD2C8-5F7D-C3C9-4C89-6FEE32B7314D}"/>
              </a:ext>
            </a:extLst>
          </p:cNvPr>
          <p:cNvSpPr txBox="1"/>
          <p:nvPr/>
        </p:nvSpPr>
        <p:spPr>
          <a:xfrm>
            <a:off x="8416960" y="2429313"/>
            <a:ext cx="1663701" cy="830997"/>
          </a:xfrm>
          <a:prstGeom prst="rect">
            <a:avLst/>
          </a:prstGeom>
          <a:noFill/>
        </p:spPr>
        <p:txBody>
          <a:bodyPr wrap="square" rtlCol="0">
            <a:spAutoFit/>
          </a:bodyPr>
          <a:lstStyle/>
          <a:p>
            <a:r>
              <a:rPr lang="en-US" altLang="ja-JP" sz="1200" dirty="0">
                <a:solidFill>
                  <a:srgbClr val="000000"/>
                </a:solidFill>
                <a:effectLst/>
                <a:latin typeface="Helvetica" pitchFamily="2" charset="0"/>
              </a:rPr>
              <a:t>a </a:t>
            </a:r>
            <a:r>
              <a:rPr lang="en-US" altLang="ja-JP" sz="1200" dirty="0" err="1">
                <a:solidFill>
                  <a:srgbClr val="000000"/>
                </a:solidFill>
                <a:effectLst/>
                <a:latin typeface="Helvetica" pitchFamily="2" charset="0"/>
              </a:rPr>
              <a:t>GridSearchCV</a:t>
            </a:r>
            <a:r>
              <a:rPr lang="en-US" altLang="ja-JP" sz="1200" dirty="0">
                <a:solidFill>
                  <a:srgbClr val="000000"/>
                </a:solidFill>
                <a:effectLst/>
                <a:latin typeface="Helvetica" pitchFamily="2" charset="0"/>
              </a:rPr>
              <a:t> object with cv=10 for parameter optimization</a:t>
            </a:r>
          </a:p>
        </p:txBody>
      </p:sp>
      <p:sp>
        <p:nvSpPr>
          <p:cNvPr id="25" name="テキスト ボックス 24">
            <a:extLst>
              <a:ext uri="{FF2B5EF4-FFF2-40B4-BE49-F238E27FC236}">
                <a16:creationId xmlns:a16="http://schemas.microsoft.com/office/drawing/2014/main" id="{CBC3A0B3-B5C6-3952-DEED-5327834B9E6A}"/>
              </a:ext>
            </a:extLst>
          </p:cNvPr>
          <p:cNvSpPr txBox="1"/>
          <p:nvPr/>
        </p:nvSpPr>
        <p:spPr>
          <a:xfrm>
            <a:off x="5987953" y="2420683"/>
            <a:ext cx="1663701" cy="461665"/>
          </a:xfrm>
          <a:prstGeom prst="rect">
            <a:avLst/>
          </a:prstGeom>
          <a:noFill/>
        </p:spPr>
        <p:txBody>
          <a:bodyPr wrap="square" rtlCol="0">
            <a:spAutoFit/>
          </a:bodyPr>
          <a:lstStyle/>
          <a:p>
            <a:r>
              <a:rPr lang="en-US" altLang="ja-JP" sz="1200" dirty="0">
                <a:solidFill>
                  <a:srgbClr val="000000"/>
                </a:solidFill>
                <a:effectLst/>
                <a:latin typeface="Helvetica" pitchFamily="2" charset="0"/>
              </a:rPr>
              <a:t>the data </a:t>
            </a:r>
          </a:p>
          <a:p>
            <a:r>
              <a:rPr lang="en-US" altLang="ja-JP" sz="1200" dirty="0">
                <a:solidFill>
                  <a:srgbClr val="000000"/>
                </a:solidFill>
                <a:effectLst/>
                <a:latin typeface="Helvetica" pitchFamily="2" charset="0"/>
              </a:rPr>
              <a:t>using </a:t>
            </a:r>
            <a:r>
              <a:rPr lang="en-US" altLang="ja-JP" sz="1200" dirty="0" err="1">
                <a:solidFill>
                  <a:srgbClr val="000000"/>
                </a:solidFill>
                <a:effectLst/>
                <a:latin typeface="Helvetica" pitchFamily="2" charset="0"/>
              </a:rPr>
              <a:t>train_test_split</a:t>
            </a:r>
            <a:endParaRPr lang="en-US" altLang="ja-JP" sz="1200" dirty="0">
              <a:solidFill>
                <a:srgbClr val="000000"/>
              </a:solidFill>
              <a:effectLst/>
              <a:latin typeface="Helvetica" pitchFamily="2" charset="0"/>
            </a:endParaRPr>
          </a:p>
        </p:txBody>
      </p:sp>
      <p:sp>
        <p:nvSpPr>
          <p:cNvPr id="26" name="テキスト ボックス 25">
            <a:extLst>
              <a:ext uri="{FF2B5EF4-FFF2-40B4-BE49-F238E27FC236}">
                <a16:creationId xmlns:a16="http://schemas.microsoft.com/office/drawing/2014/main" id="{A66995D6-A49F-2630-D9B8-230D25B48970}"/>
              </a:ext>
            </a:extLst>
          </p:cNvPr>
          <p:cNvSpPr txBox="1"/>
          <p:nvPr/>
        </p:nvSpPr>
        <p:spPr>
          <a:xfrm>
            <a:off x="3540460" y="4148060"/>
            <a:ext cx="1663701" cy="461665"/>
          </a:xfrm>
          <a:prstGeom prst="rect">
            <a:avLst/>
          </a:prstGeom>
          <a:noFill/>
        </p:spPr>
        <p:txBody>
          <a:bodyPr wrap="square" rtlCol="0">
            <a:spAutoFit/>
          </a:bodyPr>
          <a:lstStyle/>
          <a:p>
            <a:r>
              <a:rPr lang="en-US" altLang="ja-JP" sz="1200" dirty="0">
                <a:solidFill>
                  <a:srgbClr val="000000"/>
                </a:solidFill>
                <a:effectLst/>
                <a:latin typeface="Helvetica" pitchFamily="2" charset="0"/>
              </a:rPr>
              <a:t>the confusion matrix for all models</a:t>
            </a:r>
          </a:p>
        </p:txBody>
      </p:sp>
      <p:sp>
        <p:nvSpPr>
          <p:cNvPr id="27" name="テキスト ボックス 26">
            <a:extLst>
              <a:ext uri="{FF2B5EF4-FFF2-40B4-BE49-F238E27FC236}">
                <a16:creationId xmlns:a16="http://schemas.microsoft.com/office/drawing/2014/main" id="{05C878FB-FFCE-663E-64BE-180262529FA5}"/>
              </a:ext>
            </a:extLst>
          </p:cNvPr>
          <p:cNvSpPr txBox="1"/>
          <p:nvPr/>
        </p:nvSpPr>
        <p:spPr>
          <a:xfrm>
            <a:off x="1119791" y="4148060"/>
            <a:ext cx="1663701" cy="461665"/>
          </a:xfrm>
          <a:prstGeom prst="rect">
            <a:avLst/>
          </a:prstGeom>
          <a:noFill/>
        </p:spPr>
        <p:txBody>
          <a:bodyPr wrap="square" rtlCol="0">
            <a:spAutoFit/>
          </a:bodyPr>
          <a:lstStyle/>
          <a:p>
            <a:r>
              <a:rPr lang="en-US" altLang="ja-JP" sz="1200" dirty="0">
                <a:solidFill>
                  <a:srgbClr val="000000"/>
                </a:solidFill>
                <a:effectLst/>
                <a:latin typeface="Helvetica" pitchFamily="2" charset="0"/>
              </a:rPr>
              <a:t>the best model </a:t>
            </a:r>
          </a:p>
          <a:p>
            <a:r>
              <a:rPr lang="en-US" altLang="ja-JP" sz="1200" dirty="0">
                <a:solidFill>
                  <a:srgbClr val="000000"/>
                </a:solidFill>
                <a:effectLst/>
                <a:latin typeface="Helvetica" pitchFamily="2" charset="0"/>
              </a:rPr>
              <a:t>using Accuracy</a:t>
            </a:r>
          </a:p>
        </p:txBody>
      </p:sp>
      <p:sp>
        <p:nvSpPr>
          <p:cNvPr id="28" name="テキスト ボックス 27">
            <a:extLst>
              <a:ext uri="{FF2B5EF4-FFF2-40B4-BE49-F238E27FC236}">
                <a16:creationId xmlns:a16="http://schemas.microsoft.com/office/drawing/2014/main" id="{908B6ABE-65D0-72E6-2AFF-8371156F295B}"/>
              </a:ext>
            </a:extLst>
          </p:cNvPr>
          <p:cNvSpPr txBox="1"/>
          <p:nvPr/>
        </p:nvSpPr>
        <p:spPr>
          <a:xfrm>
            <a:off x="5998101" y="4148060"/>
            <a:ext cx="1948695" cy="646331"/>
          </a:xfrm>
          <a:prstGeom prst="rect">
            <a:avLst/>
          </a:prstGeom>
          <a:noFill/>
        </p:spPr>
        <p:txBody>
          <a:bodyPr wrap="square" rtlCol="0">
            <a:spAutoFit/>
          </a:bodyPr>
          <a:lstStyle/>
          <a:p>
            <a:r>
              <a:rPr lang="en-US" altLang="ja-JP" sz="1200" dirty="0">
                <a:solidFill>
                  <a:srgbClr val="000000"/>
                </a:solidFill>
                <a:effectLst/>
                <a:latin typeface="Helvetica" pitchFamily="2" charset="0"/>
              </a:rPr>
              <a:t>accuracy on the test data using .score() for all models</a:t>
            </a:r>
          </a:p>
        </p:txBody>
      </p:sp>
      <p:sp>
        <p:nvSpPr>
          <p:cNvPr id="29" name="テキスト ボックス 28">
            <a:extLst>
              <a:ext uri="{FF2B5EF4-FFF2-40B4-BE49-F238E27FC236}">
                <a16:creationId xmlns:a16="http://schemas.microsoft.com/office/drawing/2014/main" id="{B38F9D92-568A-AC78-85DF-006AB4B8FA53}"/>
              </a:ext>
            </a:extLst>
          </p:cNvPr>
          <p:cNvSpPr txBox="1"/>
          <p:nvPr/>
        </p:nvSpPr>
        <p:spPr>
          <a:xfrm>
            <a:off x="8416960" y="4148060"/>
            <a:ext cx="2027939" cy="1200329"/>
          </a:xfrm>
          <a:prstGeom prst="rect">
            <a:avLst/>
          </a:prstGeom>
          <a:noFill/>
        </p:spPr>
        <p:txBody>
          <a:bodyPr wrap="square" rtlCol="0">
            <a:spAutoFit/>
          </a:bodyPr>
          <a:lstStyle/>
          <a:p>
            <a:r>
              <a:rPr lang="en-US" altLang="ja-JP" sz="1200" dirty="0" err="1">
                <a:solidFill>
                  <a:srgbClr val="000000"/>
                </a:solidFill>
                <a:effectLst/>
                <a:latin typeface="Helvetica" pitchFamily="2" charset="0"/>
              </a:rPr>
              <a:t>GridSearchCV</a:t>
            </a:r>
            <a:r>
              <a:rPr lang="en-US" altLang="ja-JP" sz="1200" dirty="0">
                <a:solidFill>
                  <a:srgbClr val="000000"/>
                </a:solidFill>
                <a:effectLst/>
                <a:latin typeface="Helvetica" pitchFamily="2" charset="0"/>
              </a:rPr>
              <a:t> on different algorithms: </a:t>
            </a:r>
          </a:p>
          <a:p>
            <a:r>
              <a:rPr lang="en-US" altLang="ja-JP" sz="1200" dirty="0">
                <a:solidFill>
                  <a:srgbClr val="000000"/>
                </a:solidFill>
                <a:effectLst/>
                <a:latin typeface="Helvetica" pitchFamily="2" charset="0"/>
              </a:rPr>
              <a:t>logistic regression,</a:t>
            </a:r>
          </a:p>
          <a:p>
            <a:r>
              <a:rPr lang="en-US" altLang="ja-JP" sz="1200" dirty="0">
                <a:solidFill>
                  <a:srgbClr val="000000"/>
                </a:solidFill>
                <a:effectLst/>
                <a:latin typeface="Helvetica" pitchFamily="2" charset="0"/>
              </a:rPr>
              <a:t>support vector machine,</a:t>
            </a:r>
          </a:p>
          <a:p>
            <a:r>
              <a:rPr lang="en-US" altLang="ja-JP" sz="1200" dirty="0">
                <a:solidFill>
                  <a:srgbClr val="000000"/>
                </a:solidFill>
                <a:effectLst/>
                <a:latin typeface="Helvetica" pitchFamily="2" charset="0"/>
              </a:rPr>
              <a:t>decision tree,</a:t>
            </a:r>
          </a:p>
          <a:p>
            <a:r>
              <a:rPr lang="en-US" altLang="ja-JP" sz="1200" dirty="0">
                <a:solidFill>
                  <a:srgbClr val="000000"/>
                </a:solidFill>
                <a:effectLst/>
                <a:latin typeface="Helvetica" pitchFamily="2" charset="0"/>
              </a:rPr>
              <a:t>K-Nearest Neighbor</a:t>
            </a:r>
            <a:endParaRPr kumimoji="1" lang="ja-JP" altLang="en-US" sz="1200">
              <a:latin typeface="Arial" panose="020B0604020202020204" pitchFamily="34" charset="0"/>
              <a:cs typeface="Arial" panose="020B0604020202020204" pitchFamily="34" charset="0"/>
            </a:endParaRPr>
          </a:p>
        </p:txBody>
      </p:sp>
      <p:sp>
        <p:nvSpPr>
          <p:cNvPr id="30" name="テキスト ボックス 29">
            <a:extLst>
              <a:ext uri="{FF2B5EF4-FFF2-40B4-BE49-F238E27FC236}">
                <a16:creationId xmlns:a16="http://schemas.microsoft.com/office/drawing/2014/main" id="{B9969574-0677-5444-570C-F792F0B348C1}"/>
              </a:ext>
            </a:extLst>
          </p:cNvPr>
          <p:cNvSpPr txBox="1"/>
          <p:nvPr/>
        </p:nvSpPr>
        <p:spPr>
          <a:xfrm>
            <a:off x="770011" y="5493314"/>
            <a:ext cx="7741222" cy="707886"/>
          </a:xfrm>
          <a:prstGeom prst="rect">
            <a:avLst/>
          </a:prstGeom>
          <a:noFill/>
        </p:spPr>
        <p:txBody>
          <a:bodyPr wrap="none" rtlCol="0">
            <a:spAutoFit/>
          </a:bodyPr>
          <a:lstStyle/>
          <a:p>
            <a:r>
              <a:rPr lang="en-US" altLang="ja-JP" sz="1800" b="1" dirty="0">
                <a:solidFill>
                  <a:schemeClr val="accent3">
                    <a:lumMod val="25000"/>
                  </a:schemeClr>
                </a:solidFill>
                <a:latin typeface="Arial" panose="020B0604020202020204" pitchFamily="34" charset="0"/>
                <a:cs typeface="Arial" panose="020B0604020202020204" pitchFamily="34" charset="0"/>
              </a:rPr>
              <a:t>GitHub URL</a:t>
            </a:r>
            <a:endParaRPr lang="en-US" altLang="ja-JP" b="1" dirty="0">
              <a:solidFill>
                <a:schemeClr val="accent3">
                  <a:lumMod val="25000"/>
                </a:schemeClr>
              </a:solidFill>
              <a:latin typeface="Arial" panose="020B0604020202020204" pitchFamily="34" charset="0"/>
              <a:cs typeface="Arial" panose="020B0604020202020204" pitchFamily="34" charset="0"/>
              <a:hlinkClick r:id="rId3"/>
            </a:endParaRPr>
          </a:p>
          <a:p>
            <a:r>
              <a:rPr lang="en-US" altLang="ja-JP" sz="1100" b="1" dirty="0">
                <a:solidFill>
                  <a:schemeClr val="accent3">
                    <a:lumMod val="25000"/>
                  </a:schemeClr>
                </a:solidFill>
                <a:latin typeface="Arial" panose="020B0604020202020204" pitchFamily="34" charset="0"/>
                <a:cs typeface="Arial" panose="020B0604020202020204" pitchFamily="34" charset="0"/>
                <a:hlinkClick r:id="rId4"/>
              </a:rPr>
              <a:t>https://github.com/Rion-Sato/My_Final_Project_of_IBM_Data_Science_Professional_Certificate/blob/main/Week4</a:t>
            </a:r>
          </a:p>
          <a:p>
            <a:r>
              <a:rPr lang="en-US" altLang="ja-JP" sz="1100" b="1" dirty="0">
                <a:solidFill>
                  <a:schemeClr val="accent3">
                    <a:lumMod val="25000"/>
                  </a:schemeClr>
                </a:solidFill>
                <a:latin typeface="Arial" panose="020B0604020202020204" pitchFamily="34" charset="0"/>
                <a:cs typeface="Arial" panose="020B0604020202020204" pitchFamily="34" charset="0"/>
                <a:hlinkClick r:id="rId4"/>
              </a:rPr>
              <a:t>/SpaceX_Machine_Learning_Prediction_Part_5.jupyterlite.ipynb</a:t>
            </a:r>
            <a:endParaRPr lang="en-US" altLang="ja-JP" sz="1100" b="1"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649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テキスト ボックス 2">
            <a:extLst>
              <a:ext uri="{FF2B5EF4-FFF2-40B4-BE49-F238E27FC236}">
                <a16:creationId xmlns:a16="http://schemas.microsoft.com/office/drawing/2014/main" id="{BAFFD3E1-A184-09B6-6DE1-A7CFDA0A6439}"/>
              </a:ext>
            </a:extLst>
          </p:cNvPr>
          <p:cNvSpPr txBox="1"/>
          <p:nvPr/>
        </p:nvSpPr>
        <p:spPr>
          <a:xfrm>
            <a:off x="770009" y="1377178"/>
            <a:ext cx="10515599" cy="3939540"/>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Exploratory Data Analysis</a:t>
            </a:r>
          </a:p>
          <a:p>
            <a:endParaRPr lang="en-US" altLang="ja-JP" sz="160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Launch success has improved over time</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KSC LC-39A has the highest success rate among landing sites</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Orbits ES-L1, GEO, HEO and SSO have a 100% success rate</a:t>
            </a:r>
          </a:p>
          <a:p>
            <a:endParaRPr lang="en-US" altLang="ja-JP" dirty="0">
              <a:solidFill>
                <a:srgbClr val="000000"/>
              </a:solidFill>
              <a:effectLst/>
              <a:latin typeface="Arial" panose="020B0604020202020204" pitchFamily="34" charset="0"/>
              <a:cs typeface="Arial" panose="020B0604020202020204" pitchFamily="34" charset="0"/>
            </a:endParaRPr>
          </a:p>
          <a:p>
            <a:r>
              <a:rPr lang="en-US" altLang="ja-JP" b="1" dirty="0">
                <a:solidFill>
                  <a:srgbClr val="000000"/>
                </a:solidFill>
                <a:effectLst/>
                <a:latin typeface="Arial" panose="020B0604020202020204" pitchFamily="34" charset="0"/>
                <a:cs typeface="Arial" panose="020B0604020202020204" pitchFamily="34" charset="0"/>
              </a:rPr>
              <a:t>Visual Analytics</a:t>
            </a:r>
          </a:p>
          <a:p>
            <a:endParaRPr lang="en-US" altLang="ja-JP" sz="160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Most launch sites are near the equator, and all are close to the coast</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Launch sites are far enough away from anything a failed launch can damage (city, highway, railway), while still close enough to bring people and material to support launch activities</a:t>
            </a:r>
          </a:p>
          <a:p>
            <a:endParaRPr lang="en-US" altLang="ja-JP" dirty="0">
              <a:solidFill>
                <a:srgbClr val="000000"/>
              </a:solidFill>
              <a:effectLst/>
              <a:latin typeface="Arial" panose="020B0604020202020204" pitchFamily="34" charset="0"/>
              <a:cs typeface="Arial" panose="020B0604020202020204" pitchFamily="34" charset="0"/>
            </a:endParaRPr>
          </a:p>
          <a:p>
            <a:r>
              <a:rPr lang="en-US" altLang="ja-JP" b="1" dirty="0">
                <a:solidFill>
                  <a:srgbClr val="000000"/>
                </a:solidFill>
                <a:effectLst/>
                <a:latin typeface="Arial" panose="020B0604020202020204" pitchFamily="34" charset="0"/>
                <a:cs typeface="Arial" panose="020B0604020202020204" pitchFamily="34" charset="0"/>
              </a:rPr>
              <a:t>Predictive Analytics</a:t>
            </a:r>
          </a:p>
          <a:p>
            <a:endParaRPr lang="en-US" altLang="ja-JP" sz="16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Decision Tree model is the best predictive model for the dataset</a:t>
            </a:r>
          </a:p>
        </p:txBody>
      </p:sp>
    </p:spTree>
    <p:extLst>
      <p:ext uri="{BB962C8B-B14F-4D97-AF65-F5344CB8AC3E}">
        <p14:creationId xmlns:p14="http://schemas.microsoft.com/office/powerpoint/2010/main" val="104027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8" name="テキスト ボックス 7">
            <a:extLst>
              <a:ext uri="{FF2B5EF4-FFF2-40B4-BE49-F238E27FC236}">
                <a16:creationId xmlns:a16="http://schemas.microsoft.com/office/drawing/2014/main" id="{4C639152-7684-91EF-5847-1DA63D2BA08F}"/>
              </a:ext>
            </a:extLst>
          </p:cNvPr>
          <p:cNvSpPr txBox="1"/>
          <p:nvPr/>
        </p:nvSpPr>
        <p:spPr>
          <a:xfrm>
            <a:off x="906392" y="1369208"/>
            <a:ext cx="7157931" cy="1323439"/>
          </a:xfrm>
          <a:prstGeom prst="rect">
            <a:avLst/>
          </a:prstGeom>
          <a:noFill/>
        </p:spPr>
        <p:txBody>
          <a:bodyPr wrap="square">
            <a:spAutoFit/>
          </a:bodyPr>
          <a:lstStyle/>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Earlier flights had a lower success rate (</a:t>
            </a:r>
            <a:r>
              <a:rPr lang="en-US" altLang="ja-JP" sz="1600" dirty="0">
                <a:solidFill>
                  <a:srgbClr val="355BB7"/>
                </a:solidFill>
                <a:effectLst/>
                <a:latin typeface="Arial" panose="020B0604020202020204" pitchFamily="34" charset="0"/>
                <a:cs typeface="Arial" panose="020B0604020202020204" pitchFamily="34" charset="0"/>
              </a:rPr>
              <a:t>blue = fail</a:t>
            </a:r>
            <a:r>
              <a:rPr lang="en-US" altLang="ja-JP" sz="1600" dirty="0">
                <a:solidFill>
                  <a:srgbClr val="000000"/>
                </a:solidFill>
                <a:effectLst/>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Later flights had a higher success rate (</a:t>
            </a:r>
            <a:r>
              <a:rPr lang="en-US" altLang="ja-JP" sz="1600" dirty="0">
                <a:solidFill>
                  <a:srgbClr val="E66826"/>
                </a:solidFill>
                <a:effectLst/>
                <a:latin typeface="Arial" panose="020B0604020202020204" pitchFamily="34" charset="0"/>
                <a:cs typeface="Arial" panose="020B0604020202020204" pitchFamily="34" charset="0"/>
              </a:rPr>
              <a:t>orange = success</a:t>
            </a:r>
            <a:r>
              <a:rPr lang="en-US" altLang="ja-JP" sz="1600" dirty="0">
                <a:solidFill>
                  <a:srgbClr val="000000"/>
                </a:solidFill>
                <a:effectLst/>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Around half of launches were from CCAFS SLC 40 launch site</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VAFB SLC 4E and KSC LC 39A have higher success rates</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We can infer that new launches have a higher success rate</a:t>
            </a:r>
          </a:p>
        </p:txBody>
      </p:sp>
      <p:pic>
        <p:nvPicPr>
          <p:cNvPr id="10" name="図 9">
            <a:extLst>
              <a:ext uri="{FF2B5EF4-FFF2-40B4-BE49-F238E27FC236}">
                <a16:creationId xmlns:a16="http://schemas.microsoft.com/office/drawing/2014/main" id="{A46AFC71-C32D-E492-D4D0-B62D19F8D67C}"/>
              </a:ext>
            </a:extLst>
          </p:cNvPr>
          <p:cNvPicPr>
            <a:picLocks noChangeAspect="1"/>
          </p:cNvPicPr>
          <p:nvPr/>
        </p:nvPicPr>
        <p:blipFill>
          <a:blip r:embed="rId3"/>
          <a:stretch>
            <a:fillRect/>
          </a:stretch>
        </p:blipFill>
        <p:spPr>
          <a:xfrm>
            <a:off x="1038367" y="2695766"/>
            <a:ext cx="7676405" cy="3731445"/>
          </a:xfrm>
          <a:prstGeom prst="rect">
            <a:avLst/>
          </a:prstGeom>
        </p:spPr>
      </p:pic>
    </p:spTree>
    <p:extLst>
      <p:ext uri="{BB962C8B-B14F-4D97-AF65-F5344CB8AC3E}">
        <p14:creationId xmlns:p14="http://schemas.microsoft.com/office/powerpoint/2010/main" val="2394709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8" name="テキスト ボックス 7">
            <a:extLst>
              <a:ext uri="{FF2B5EF4-FFF2-40B4-BE49-F238E27FC236}">
                <a16:creationId xmlns:a16="http://schemas.microsoft.com/office/drawing/2014/main" id="{B5021762-42F0-1203-6980-440930A9CC9A}"/>
              </a:ext>
            </a:extLst>
          </p:cNvPr>
          <p:cNvSpPr txBox="1"/>
          <p:nvPr/>
        </p:nvSpPr>
        <p:spPr>
          <a:xfrm>
            <a:off x="860195" y="1419356"/>
            <a:ext cx="7048893" cy="1077218"/>
          </a:xfrm>
          <a:prstGeom prst="rect">
            <a:avLst/>
          </a:prstGeom>
          <a:noFill/>
        </p:spPr>
        <p:txBody>
          <a:bodyPr wrap="square">
            <a:spAutoFit/>
          </a:bodyPr>
          <a:lstStyle/>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Typically, the higher the payload mass (kg), the higher the success rate</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Most launces with a payload greater than 7,000 kg were successful</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KSC LC 39A has a 100% success rate for launches less than 5,500 kg</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VAFB SKC 4E has not launched anything greater than ~10,000 kg</a:t>
            </a:r>
          </a:p>
        </p:txBody>
      </p:sp>
      <p:pic>
        <p:nvPicPr>
          <p:cNvPr id="10" name="図 9">
            <a:extLst>
              <a:ext uri="{FF2B5EF4-FFF2-40B4-BE49-F238E27FC236}">
                <a16:creationId xmlns:a16="http://schemas.microsoft.com/office/drawing/2014/main" id="{366D9235-8221-5DBA-8D1E-7AA3ED6D1D12}"/>
              </a:ext>
            </a:extLst>
          </p:cNvPr>
          <p:cNvPicPr>
            <a:picLocks noChangeAspect="1"/>
          </p:cNvPicPr>
          <p:nvPr/>
        </p:nvPicPr>
        <p:blipFill>
          <a:blip r:embed="rId3"/>
          <a:stretch>
            <a:fillRect/>
          </a:stretch>
        </p:blipFill>
        <p:spPr>
          <a:xfrm>
            <a:off x="860195" y="2649104"/>
            <a:ext cx="7772400" cy="377810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図 5">
            <a:extLst>
              <a:ext uri="{FF2B5EF4-FFF2-40B4-BE49-F238E27FC236}">
                <a16:creationId xmlns:a16="http://schemas.microsoft.com/office/drawing/2014/main" id="{67FDA850-0F41-59C2-56A5-ABD75AEAD666}"/>
              </a:ext>
            </a:extLst>
          </p:cNvPr>
          <p:cNvPicPr>
            <a:picLocks noChangeAspect="1"/>
          </p:cNvPicPr>
          <p:nvPr/>
        </p:nvPicPr>
        <p:blipFill>
          <a:blip r:embed="rId3"/>
          <a:stretch>
            <a:fillRect/>
          </a:stretch>
        </p:blipFill>
        <p:spPr>
          <a:xfrm>
            <a:off x="770011" y="2314223"/>
            <a:ext cx="6094428" cy="4112988"/>
          </a:xfrm>
          <a:prstGeom prst="rect">
            <a:avLst/>
          </a:prstGeom>
        </p:spPr>
      </p:pic>
      <p:sp>
        <p:nvSpPr>
          <p:cNvPr id="8" name="テキスト ボックス 7">
            <a:extLst>
              <a:ext uri="{FF2B5EF4-FFF2-40B4-BE49-F238E27FC236}">
                <a16:creationId xmlns:a16="http://schemas.microsoft.com/office/drawing/2014/main" id="{EA4867F9-85CE-BB9C-7C63-A741B32B36A9}"/>
              </a:ext>
            </a:extLst>
          </p:cNvPr>
          <p:cNvSpPr txBox="1"/>
          <p:nvPr/>
        </p:nvSpPr>
        <p:spPr>
          <a:xfrm>
            <a:off x="770011" y="1473569"/>
            <a:ext cx="6094428" cy="830997"/>
          </a:xfrm>
          <a:prstGeom prst="rect">
            <a:avLst/>
          </a:prstGeom>
          <a:noFill/>
        </p:spPr>
        <p:txBody>
          <a:bodyPr wrap="square">
            <a:spAutoFit/>
          </a:bodyPr>
          <a:lstStyle/>
          <a:p>
            <a:pPr marL="285750" indent="-285750">
              <a:buFont typeface="Arial" panose="020B0604020202020204" pitchFamily="34" charset="0"/>
              <a:buChar char="•"/>
            </a:pPr>
            <a:r>
              <a:rPr lang="en-US" altLang="ja-JP" sz="1600" dirty="0">
                <a:effectLst/>
                <a:latin typeface="Arial" panose="020B0604020202020204" pitchFamily="34" charset="0"/>
                <a:cs typeface="Arial" panose="020B0604020202020204" pitchFamily="34" charset="0"/>
              </a:rPr>
              <a:t>100% Success Rate: ES-L1, GEO, HEO and SSO</a:t>
            </a:r>
          </a:p>
          <a:p>
            <a:pPr marL="285750" indent="-285750">
              <a:buFont typeface="Arial" panose="020B0604020202020204" pitchFamily="34" charset="0"/>
              <a:buChar char="•"/>
            </a:pPr>
            <a:r>
              <a:rPr lang="en-US" altLang="ja-JP" sz="1600" dirty="0">
                <a:effectLst/>
                <a:latin typeface="Arial" panose="020B0604020202020204" pitchFamily="34" charset="0"/>
                <a:cs typeface="Arial" panose="020B0604020202020204" pitchFamily="34" charset="0"/>
              </a:rPr>
              <a:t>50%-80% Success Rate: GTO, ISS, LEO, MEO, PO</a:t>
            </a:r>
          </a:p>
          <a:p>
            <a:pPr marL="285750" indent="-285750">
              <a:buFont typeface="Arial" panose="020B0604020202020204" pitchFamily="34" charset="0"/>
              <a:buChar char="•"/>
            </a:pPr>
            <a:r>
              <a:rPr lang="en-US" altLang="ja-JP" sz="1600" dirty="0">
                <a:effectLst/>
                <a:latin typeface="Arial" panose="020B0604020202020204" pitchFamily="34" charset="0"/>
                <a:cs typeface="Arial" panose="020B0604020202020204" pitchFamily="34" charset="0"/>
              </a:rPr>
              <a:t>0% Success Rate: SO</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58715"/>
            <a:ext cx="6365930" cy="391233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rial" panose="020B0604020202020204" pitchFamily="34" charset="0"/>
                <a:cs typeface="Arial" panose="020B0604020202020204" pitchFamily="34" charset="0"/>
              </a:rPr>
              <a:t>Executive Summary</a:t>
            </a:r>
          </a:p>
          <a:p>
            <a:pPr>
              <a:lnSpc>
                <a:spcPct val="100000"/>
              </a:lnSpc>
              <a:spcBef>
                <a:spcPts val="1400"/>
              </a:spcBef>
            </a:pPr>
            <a:r>
              <a:rPr lang="en-US" dirty="0">
                <a:solidFill>
                  <a:schemeClr val="accent3">
                    <a:lumMod val="25000"/>
                  </a:schemeClr>
                </a:solidFill>
                <a:latin typeface="Arial" panose="020B0604020202020204" pitchFamily="34" charset="0"/>
                <a:cs typeface="Arial" panose="020B0604020202020204" pitchFamily="34" charset="0"/>
              </a:rPr>
              <a:t>Introduction</a:t>
            </a:r>
          </a:p>
          <a:p>
            <a:pPr>
              <a:lnSpc>
                <a:spcPct val="100000"/>
              </a:lnSpc>
              <a:spcBef>
                <a:spcPts val="1400"/>
              </a:spcBef>
            </a:pPr>
            <a:r>
              <a:rPr lang="en-US" dirty="0">
                <a:solidFill>
                  <a:schemeClr val="accent3">
                    <a:lumMod val="25000"/>
                  </a:schemeClr>
                </a:solidFill>
                <a:latin typeface="Arial" panose="020B0604020202020204" pitchFamily="34" charset="0"/>
                <a:cs typeface="Arial" panose="020B0604020202020204" pitchFamily="34" charset="0"/>
              </a:rPr>
              <a:t>Methodology</a:t>
            </a:r>
          </a:p>
          <a:p>
            <a:pPr>
              <a:lnSpc>
                <a:spcPct val="100000"/>
              </a:lnSpc>
              <a:spcBef>
                <a:spcPts val="1400"/>
              </a:spcBef>
            </a:pPr>
            <a:r>
              <a:rPr lang="en-US" dirty="0">
                <a:solidFill>
                  <a:schemeClr val="accent3">
                    <a:lumMod val="25000"/>
                  </a:schemeClr>
                </a:solidFill>
                <a:latin typeface="Arial" panose="020B0604020202020204" pitchFamily="34" charset="0"/>
                <a:cs typeface="Arial" panose="020B0604020202020204" pitchFamily="34" charset="0"/>
              </a:rPr>
              <a:t>Results</a:t>
            </a:r>
          </a:p>
          <a:p>
            <a:pPr>
              <a:lnSpc>
                <a:spcPct val="100000"/>
              </a:lnSpc>
              <a:spcBef>
                <a:spcPts val="1400"/>
              </a:spcBef>
            </a:pPr>
            <a:r>
              <a:rPr lang="en-US" dirty="0">
                <a:solidFill>
                  <a:schemeClr val="accent3">
                    <a:lumMod val="25000"/>
                  </a:schemeClr>
                </a:solidFill>
                <a:latin typeface="Arial" panose="020B0604020202020204" pitchFamily="34" charset="0"/>
                <a:cs typeface="Arial" panose="020B0604020202020204" pitchFamily="34" charset="0"/>
              </a:rPr>
              <a:t>Conclusion</a:t>
            </a:r>
          </a:p>
          <a:p>
            <a:pPr>
              <a:lnSpc>
                <a:spcPct val="100000"/>
              </a:lnSpc>
              <a:spcBef>
                <a:spcPts val="1400"/>
              </a:spcBef>
            </a:pPr>
            <a:r>
              <a:rPr lang="en-US" dirty="0">
                <a:solidFill>
                  <a:schemeClr val="accent3">
                    <a:lumMod val="25000"/>
                  </a:schemeClr>
                </a:solidFill>
                <a:latin typeface="Arial" panose="020B0604020202020204" pitchFamily="34" charset="0"/>
                <a:cs typeface="Arial" panose="020B060402020202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図 5">
            <a:extLst>
              <a:ext uri="{FF2B5EF4-FFF2-40B4-BE49-F238E27FC236}">
                <a16:creationId xmlns:a16="http://schemas.microsoft.com/office/drawing/2014/main" id="{A8BE2C8E-4033-2DD8-2882-6611CA55AB7D}"/>
              </a:ext>
            </a:extLst>
          </p:cNvPr>
          <p:cNvPicPr>
            <a:picLocks noChangeAspect="1"/>
          </p:cNvPicPr>
          <p:nvPr/>
        </p:nvPicPr>
        <p:blipFill>
          <a:blip r:embed="rId3"/>
          <a:stretch>
            <a:fillRect/>
          </a:stretch>
        </p:blipFill>
        <p:spPr>
          <a:xfrm>
            <a:off x="770011" y="2628379"/>
            <a:ext cx="7846088" cy="3798832"/>
          </a:xfrm>
          <a:prstGeom prst="rect">
            <a:avLst/>
          </a:prstGeom>
        </p:spPr>
      </p:pic>
      <p:sp>
        <p:nvSpPr>
          <p:cNvPr id="8" name="テキスト ボックス 7">
            <a:extLst>
              <a:ext uri="{FF2B5EF4-FFF2-40B4-BE49-F238E27FC236}">
                <a16:creationId xmlns:a16="http://schemas.microsoft.com/office/drawing/2014/main" id="{DC8879F5-C4BB-EA5D-7F2C-EEFFB7947AE8}"/>
              </a:ext>
            </a:extLst>
          </p:cNvPr>
          <p:cNvSpPr txBox="1"/>
          <p:nvPr/>
        </p:nvSpPr>
        <p:spPr>
          <a:xfrm>
            <a:off x="770011" y="1551798"/>
            <a:ext cx="7365321" cy="830997"/>
          </a:xfrm>
          <a:prstGeom prst="rect">
            <a:avLst/>
          </a:prstGeom>
          <a:noFill/>
        </p:spPr>
        <p:txBody>
          <a:bodyPr wrap="square">
            <a:spAutoFit/>
          </a:bodyPr>
          <a:lstStyle/>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The success rate typically increases with the number of flights for each orbit</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This relationship is highly apparent for the LEO orbit</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The GTO orbit, however, does not follow this trend</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図 5">
            <a:extLst>
              <a:ext uri="{FF2B5EF4-FFF2-40B4-BE49-F238E27FC236}">
                <a16:creationId xmlns:a16="http://schemas.microsoft.com/office/drawing/2014/main" id="{501C79FB-532D-F5A0-DCF6-96F5F6A03B55}"/>
              </a:ext>
            </a:extLst>
          </p:cNvPr>
          <p:cNvPicPr>
            <a:picLocks noChangeAspect="1"/>
          </p:cNvPicPr>
          <p:nvPr/>
        </p:nvPicPr>
        <p:blipFill>
          <a:blip r:embed="rId3"/>
          <a:stretch>
            <a:fillRect/>
          </a:stretch>
        </p:blipFill>
        <p:spPr>
          <a:xfrm>
            <a:off x="770011" y="2422689"/>
            <a:ext cx="8270920" cy="4004522"/>
          </a:xfrm>
          <a:prstGeom prst="rect">
            <a:avLst/>
          </a:prstGeom>
        </p:spPr>
      </p:pic>
      <p:sp>
        <p:nvSpPr>
          <p:cNvPr id="8" name="テキスト ボックス 7">
            <a:extLst>
              <a:ext uri="{FF2B5EF4-FFF2-40B4-BE49-F238E27FC236}">
                <a16:creationId xmlns:a16="http://schemas.microsoft.com/office/drawing/2014/main" id="{0C1E53A4-FB99-5789-621F-E4BE8F5A6423}"/>
              </a:ext>
            </a:extLst>
          </p:cNvPr>
          <p:cNvSpPr txBox="1"/>
          <p:nvPr/>
        </p:nvSpPr>
        <p:spPr>
          <a:xfrm>
            <a:off x="770011" y="1516986"/>
            <a:ext cx="6094428" cy="584775"/>
          </a:xfrm>
          <a:prstGeom prst="rect">
            <a:avLst/>
          </a:prstGeom>
          <a:noFill/>
        </p:spPr>
        <p:txBody>
          <a:bodyPr wrap="square">
            <a:spAutoFit/>
          </a:bodyPr>
          <a:lstStyle/>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ea typeface="MS PGothic" panose="020B0600070205080204" pitchFamily="34" charset="-128"/>
                <a:cs typeface="Arial" panose="020B0604020202020204" pitchFamily="34" charset="0"/>
              </a:rPr>
              <a:t>Heavy payloads are better with LEO, ISS and PO orbits</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ea typeface="MS PGothic" panose="020B0600070205080204" pitchFamily="34" charset="-128"/>
                <a:cs typeface="Arial" panose="020B0604020202020204" pitchFamily="34" charset="0"/>
              </a:rPr>
              <a:t>The GTO orbit has mixed success with heavier payloads</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図 5">
            <a:extLst>
              <a:ext uri="{FF2B5EF4-FFF2-40B4-BE49-F238E27FC236}">
                <a16:creationId xmlns:a16="http://schemas.microsoft.com/office/drawing/2014/main" id="{C45F644A-F53C-86B8-D1DC-B662E51DA89C}"/>
              </a:ext>
            </a:extLst>
          </p:cNvPr>
          <p:cNvPicPr>
            <a:picLocks noChangeAspect="1"/>
          </p:cNvPicPr>
          <p:nvPr/>
        </p:nvPicPr>
        <p:blipFill>
          <a:blip r:embed="rId3"/>
          <a:stretch>
            <a:fillRect/>
          </a:stretch>
        </p:blipFill>
        <p:spPr>
          <a:xfrm>
            <a:off x="770011" y="2422467"/>
            <a:ext cx="6205824" cy="4004743"/>
          </a:xfrm>
          <a:prstGeom prst="rect">
            <a:avLst/>
          </a:prstGeom>
        </p:spPr>
      </p:pic>
      <p:sp>
        <p:nvSpPr>
          <p:cNvPr id="8" name="テキスト ボックス 7">
            <a:extLst>
              <a:ext uri="{FF2B5EF4-FFF2-40B4-BE49-F238E27FC236}">
                <a16:creationId xmlns:a16="http://schemas.microsoft.com/office/drawing/2014/main" id="{99F28720-357D-953E-BF71-2A09CC58563E}"/>
              </a:ext>
            </a:extLst>
          </p:cNvPr>
          <p:cNvSpPr txBox="1"/>
          <p:nvPr/>
        </p:nvSpPr>
        <p:spPr>
          <a:xfrm>
            <a:off x="770011" y="1363917"/>
            <a:ext cx="6982905" cy="830997"/>
          </a:xfrm>
          <a:prstGeom prst="rect">
            <a:avLst/>
          </a:prstGeom>
          <a:noFill/>
        </p:spPr>
        <p:txBody>
          <a:bodyPr wrap="square">
            <a:spAutoFit/>
          </a:bodyPr>
          <a:lstStyle/>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The success rate improved from 2013-2017 and 2018-2019</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The success rate decreased from 2017-2018 and from 2019-2020</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Overall, the success rate has improved since 2013</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図 5">
            <a:extLst>
              <a:ext uri="{FF2B5EF4-FFF2-40B4-BE49-F238E27FC236}">
                <a16:creationId xmlns:a16="http://schemas.microsoft.com/office/drawing/2014/main" id="{D388A730-0D0C-CFBC-1B67-999427D0DB0F}"/>
              </a:ext>
            </a:extLst>
          </p:cNvPr>
          <p:cNvPicPr>
            <a:picLocks noChangeAspect="1"/>
          </p:cNvPicPr>
          <p:nvPr/>
        </p:nvPicPr>
        <p:blipFill>
          <a:blip r:embed="rId3"/>
          <a:stretch>
            <a:fillRect/>
          </a:stretch>
        </p:blipFill>
        <p:spPr>
          <a:xfrm>
            <a:off x="5919553" y="1697467"/>
            <a:ext cx="5366058" cy="3147910"/>
          </a:xfrm>
          <a:prstGeom prst="rect">
            <a:avLst/>
          </a:prstGeom>
        </p:spPr>
      </p:pic>
      <p:sp>
        <p:nvSpPr>
          <p:cNvPr id="8" name="テキスト ボックス 7">
            <a:extLst>
              <a:ext uri="{FF2B5EF4-FFF2-40B4-BE49-F238E27FC236}">
                <a16:creationId xmlns:a16="http://schemas.microsoft.com/office/drawing/2014/main" id="{9972ADBD-78B4-5D72-B071-B693AD196382}"/>
              </a:ext>
            </a:extLst>
          </p:cNvPr>
          <p:cNvSpPr txBox="1"/>
          <p:nvPr/>
        </p:nvSpPr>
        <p:spPr>
          <a:xfrm>
            <a:off x="770011" y="1697467"/>
            <a:ext cx="6094428" cy="2078005"/>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Launch Site Names</a:t>
            </a:r>
          </a:p>
          <a:p>
            <a:endParaRPr lang="en-US" altLang="ja-JP" b="1" dirty="0">
              <a:solidFill>
                <a:srgbClr val="000000"/>
              </a:solidFill>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CCAFS LC-40</a:t>
            </a:r>
          </a:p>
          <a:p>
            <a:pPr marL="285750" indent="-285750">
              <a:lnSpc>
                <a:spcPct val="150000"/>
              </a:lnSpc>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CCAFS SLC-40</a:t>
            </a:r>
          </a:p>
          <a:p>
            <a:pPr marL="285750" indent="-285750">
              <a:lnSpc>
                <a:spcPct val="150000"/>
              </a:lnSpc>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KSC LC-39A</a:t>
            </a:r>
          </a:p>
          <a:p>
            <a:pPr marL="285750" indent="-285750">
              <a:lnSpc>
                <a:spcPct val="150000"/>
              </a:lnSpc>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VAFB SLC-4E</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図 5">
            <a:extLst>
              <a:ext uri="{FF2B5EF4-FFF2-40B4-BE49-F238E27FC236}">
                <a16:creationId xmlns:a16="http://schemas.microsoft.com/office/drawing/2014/main" id="{0976F062-5ADD-441A-8B4F-67374DA34282}"/>
              </a:ext>
            </a:extLst>
          </p:cNvPr>
          <p:cNvPicPr>
            <a:picLocks noChangeAspect="1"/>
          </p:cNvPicPr>
          <p:nvPr/>
        </p:nvPicPr>
        <p:blipFill>
          <a:blip r:embed="rId3"/>
          <a:stretch>
            <a:fillRect/>
          </a:stretch>
        </p:blipFill>
        <p:spPr>
          <a:xfrm>
            <a:off x="770011" y="2877347"/>
            <a:ext cx="10117948" cy="2657311"/>
          </a:xfrm>
          <a:prstGeom prst="rect">
            <a:avLst/>
          </a:prstGeom>
        </p:spPr>
      </p:pic>
      <p:sp>
        <p:nvSpPr>
          <p:cNvPr id="8" name="テキスト ボックス 7">
            <a:extLst>
              <a:ext uri="{FF2B5EF4-FFF2-40B4-BE49-F238E27FC236}">
                <a16:creationId xmlns:a16="http://schemas.microsoft.com/office/drawing/2014/main" id="{B9DE9078-D570-6E76-5370-69B76F6A1528}"/>
              </a:ext>
            </a:extLst>
          </p:cNvPr>
          <p:cNvSpPr txBox="1"/>
          <p:nvPr/>
        </p:nvSpPr>
        <p:spPr>
          <a:xfrm>
            <a:off x="770011" y="1536247"/>
            <a:ext cx="6094428" cy="892552"/>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Records with Launch Site Starting with CCA</a:t>
            </a:r>
          </a:p>
          <a:p>
            <a:endParaRPr lang="en-US" altLang="ja-JP" b="1"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Displaying 5 records below</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図 5">
            <a:extLst>
              <a:ext uri="{FF2B5EF4-FFF2-40B4-BE49-F238E27FC236}">
                <a16:creationId xmlns:a16="http://schemas.microsoft.com/office/drawing/2014/main" id="{16A13FC6-E3D3-7DA9-71A1-28F24639D377}"/>
              </a:ext>
            </a:extLst>
          </p:cNvPr>
          <p:cNvPicPr>
            <a:picLocks noChangeAspect="1"/>
          </p:cNvPicPr>
          <p:nvPr/>
        </p:nvPicPr>
        <p:blipFill>
          <a:blip r:embed="rId3"/>
          <a:stretch>
            <a:fillRect/>
          </a:stretch>
        </p:blipFill>
        <p:spPr>
          <a:xfrm>
            <a:off x="770010" y="3238545"/>
            <a:ext cx="9963132" cy="2057450"/>
          </a:xfrm>
          <a:prstGeom prst="rect">
            <a:avLst/>
          </a:prstGeom>
        </p:spPr>
      </p:pic>
      <p:sp>
        <p:nvSpPr>
          <p:cNvPr id="8" name="テキスト ボックス 7">
            <a:extLst>
              <a:ext uri="{FF2B5EF4-FFF2-40B4-BE49-F238E27FC236}">
                <a16:creationId xmlns:a16="http://schemas.microsoft.com/office/drawing/2014/main" id="{AEECABA1-1EF9-FA5F-5330-25357622C802}"/>
              </a:ext>
            </a:extLst>
          </p:cNvPr>
          <p:cNvSpPr txBox="1"/>
          <p:nvPr/>
        </p:nvSpPr>
        <p:spPr>
          <a:xfrm>
            <a:off x="770010" y="1716846"/>
            <a:ext cx="6094428" cy="892552"/>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Total Payload Mass</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latin typeface="Arial" panose="020B0604020202020204" pitchFamily="34" charset="0"/>
                <a:cs typeface="Arial" panose="020B0604020202020204" pitchFamily="34" charset="0"/>
              </a:rPr>
              <a:t>107</a:t>
            </a:r>
            <a:r>
              <a:rPr lang="en-US" altLang="ja-JP" sz="1600" dirty="0">
                <a:solidFill>
                  <a:srgbClr val="000000"/>
                </a:solidFill>
                <a:effectLst/>
                <a:latin typeface="Arial" panose="020B0604020202020204" pitchFamily="34" charset="0"/>
                <a:cs typeface="Arial" panose="020B0604020202020204" pitchFamily="34" charset="0"/>
              </a:rPr>
              <a:t>,010 kg (total) carried by boosters launched by NASA</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図 5">
            <a:extLst>
              <a:ext uri="{FF2B5EF4-FFF2-40B4-BE49-F238E27FC236}">
                <a16:creationId xmlns:a16="http://schemas.microsoft.com/office/drawing/2014/main" id="{C36C06E4-8D7C-A4DB-7C7C-2A10DDC8CF45}"/>
              </a:ext>
            </a:extLst>
          </p:cNvPr>
          <p:cNvPicPr>
            <a:picLocks noChangeAspect="1"/>
          </p:cNvPicPr>
          <p:nvPr/>
        </p:nvPicPr>
        <p:blipFill>
          <a:blip r:embed="rId3"/>
          <a:stretch>
            <a:fillRect/>
          </a:stretch>
        </p:blipFill>
        <p:spPr>
          <a:xfrm>
            <a:off x="770010" y="2985805"/>
            <a:ext cx="10042534" cy="1920634"/>
          </a:xfrm>
          <a:prstGeom prst="rect">
            <a:avLst/>
          </a:prstGeom>
        </p:spPr>
      </p:pic>
      <p:sp>
        <p:nvSpPr>
          <p:cNvPr id="8" name="テキスト ボックス 7">
            <a:extLst>
              <a:ext uri="{FF2B5EF4-FFF2-40B4-BE49-F238E27FC236}">
                <a16:creationId xmlns:a16="http://schemas.microsoft.com/office/drawing/2014/main" id="{F1356630-0E52-DA4E-F660-F487F81126C1}"/>
              </a:ext>
            </a:extLst>
          </p:cNvPr>
          <p:cNvSpPr txBox="1"/>
          <p:nvPr/>
        </p:nvSpPr>
        <p:spPr>
          <a:xfrm>
            <a:off x="770010" y="1590476"/>
            <a:ext cx="6094428" cy="892552"/>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Average Payload Mass</a:t>
            </a:r>
          </a:p>
          <a:p>
            <a:endParaRPr lang="en-US" altLang="ja-JP" b="1"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2,534 kg (average)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図 5">
            <a:extLst>
              <a:ext uri="{FF2B5EF4-FFF2-40B4-BE49-F238E27FC236}">
                <a16:creationId xmlns:a16="http://schemas.microsoft.com/office/drawing/2014/main" id="{1320D142-3075-A4A2-5AE5-F6070809278C}"/>
              </a:ext>
            </a:extLst>
          </p:cNvPr>
          <p:cNvPicPr>
            <a:picLocks noChangeAspect="1"/>
          </p:cNvPicPr>
          <p:nvPr/>
        </p:nvPicPr>
        <p:blipFill>
          <a:blip r:embed="rId3"/>
          <a:stretch>
            <a:fillRect/>
          </a:stretch>
        </p:blipFill>
        <p:spPr>
          <a:xfrm>
            <a:off x="770010" y="2893405"/>
            <a:ext cx="9923924" cy="2006040"/>
          </a:xfrm>
          <a:prstGeom prst="rect">
            <a:avLst/>
          </a:prstGeom>
        </p:spPr>
      </p:pic>
      <p:sp>
        <p:nvSpPr>
          <p:cNvPr id="8" name="テキスト ボックス 7">
            <a:extLst>
              <a:ext uri="{FF2B5EF4-FFF2-40B4-BE49-F238E27FC236}">
                <a16:creationId xmlns:a16="http://schemas.microsoft.com/office/drawing/2014/main" id="{1A4EB74E-DD7A-455E-DDEE-6944FDE3F750}"/>
              </a:ext>
            </a:extLst>
          </p:cNvPr>
          <p:cNvSpPr txBox="1"/>
          <p:nvPr/>
        </p:nvSpPr>
        <p:spPr>
          <a:xfrm>
            <a:off x="770010" y="1544276"/>
            <a:ext cx="6094428" cy="892552"/>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1st Successful Landing in Ground Pad</a:t>
            </a:r>
          </a:p>
          <a:p>
            <a:endParaRPr lang="en-US" altLang="ja-JP" b="1"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12/22/2015</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図 2">
            <a:extLst>
              <a:ext uri="{FF2B5EF4-FFF2-40B4-BE49-F238E27FC236}">
                <a16:creationId xmlns:a16="http://schemas.microsoft.com/office/drawing/2014/main" id="{8E9B8442-9861-A441-22A7-654B8BEF4CE8}"/>
              </a:ext>
            </a:extLst>
          </p:cNvPr>
          <p:cNvPicPr>
            <a:picLocks noChangeAspect="1"/>
          </p:cNvPicPr>
          <p:nvPr/>
        </p:nvPicPr>
        <p:blipFill>
          <a:blip r:embed="rId3"/>
          <a:stretch>
            <a:fillRect/>
          </a:stretch>
        </p:blipFill>
        <p:spPr>
          <a:xfrm>
            <a:off x="770009" y="3108004"/>
            <a:ext cx="10026087" cy="2128588"/>
          </a:xfrm>
          <a:prstGeom prst="rect">
            <a:avLst/>
          </a:prstGeom>
        </p:spPr>
      </p:pic>
      <p:sp>
        <p:nvSpPr>
          <p:cNvPr id="7" name="テキスト ボックス 6">
            <a:extLst>
              <a:ext uri="{FF2B5EF4-FFF2-40B4-BE49-F238E27FC236}">
                <a16:creationId xmlns:a16="http://schemas.microsoft.com/office/drawing/2014/main" id="{80795BDC-8CB3-5A2D-F0F9-9F045D28BEED}"/>
              </a:ext>
            </a:extLst>
          </p:cNvPr>
          <p:cNvSpPr txBox="1"/>
          <p:nvPr/>
        </p:nvSpPr>
        <p:spPr>
          <a:xfrm>
            <a:off x="770009" y="1528465"/>
            <a:ext cx="6094428" cy="1138773"/>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Booster Drone Ship Landing</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Booster mass greater than 4,000 but less than 6,000:</a:t>
            </a:r>
          </a:p>
          <a:p>
            <a:r>
              <a:rPr lang="en-US" altLang="ja-JP" sz="1600" dirty="0">
                <a:solidFill>
                  <a:srgbClr val="000000"/>
                </a:solidFill>
                <a:effectLst/>
                <a:latin typeface="Arial" panose="020B0604020202020204" pitchFamily="34" charset="0"/>
                <a:cs typeface="Arial" panose="020B0604020202020204" pitchFamily="34" charset="0"/>
              </a:rPr>
              <a:t>     JSCAT-14, JSCAT-16, SES-10, SES-11 / EchoStar 105</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図 5">
            <a:extLst>
              <a:ext uri="{FF2B5EF4-FFF2-40B4-BE49-F238E27FC236}">
                <a16:creationId xmlns:a16="http://schemas.microsoft.com/office/drawing/2014/main" id="{F55237A3-630A-2C02-64E5-8A846CD666BD}"/>
              </a:ext>
            </a:extLst>
          </p:cNvPr>
          <p:cNvPicPr>
            <a:picLocks noChangeAspect="1"/>
          </p:cNvPicPr>
          <p:nvPr/>
        </p:nvPicPr>
        <p:blipFill>
          <a:blip r:embed="rId3"/>
          <a:stretch>
            <a:fillRect/>
          </a:stretch>
        </p:blipFill>
        <p:spPr>
          <a:xfrm>
            <a:off x="770009" y="3306576"/>
            <a:ext cx="9745589" cy="3120635"/>
          </a:xfrm>
          <a:prstGeom prst="rect">
            <a:avLst/>
          </a:prstGeom>
        </p:spPr>
      </p:pic>
      <p:sp>
        <p:nvSpPr>
          <p:cNvPr id="8" name="テキスト ボックス 7">
            <a:extLst>
              <a:ext uri="{FF2B5EF4-FFF2-40B4-BE49-F238E27FC236}">
                <a16:creationId xmlns:a16="http://schemas.microsoft.com/office/drawing/2014/main" id="{3ECF1CC2-60F3-9FC5-ACFD-7B0B721BDE9D}"/>
              </a:ext>
            </a:extLst>
          </p:cNvPr>
          <p:cNvSpPr txBox="1"/>
          <p:nvPr/>
        </p:nvSpPr>
        <p:spPr>
          <a:xfrm>
            <a:off x="770008" y="1596973"/>
            <a:ext cx="7944763" cy="1384995"/>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Total Number of Successful and Failed Mission Outcomes</a:t>
            </a:r>
          </a:p>
          <a:p>
            <a:endParaRPr lang="en-US" altLang="ja-JP" b="1"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1 Failure in Flight</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99 Success</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1 Success (payload status unclear)</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テキスト ボックス 2">
            <a:extLst>
              <a:ext uri="{FF2B5EF4-FFF2-40B4-BE49-F238E27FC236}">
                <a16:creationId xmlns:a16="http://schemas.microsoft.com/office/drawing/2014/main" id="{1DE4EAB1-74A3-EF45-27BA-8F09C1224257}"/>
              </a:ext>
            </a:extLst>
          </p:cNvPr>
          <p:cNvSpPr txBox="1"/>
          <p:nvPr/>
        </p:nvSpPr>
        <p:spPr>
          <a:xfrm>
            <a:off x="770011" y="1455843"/>
            <a:ext cx="10515600" cy="2400657"/>
          </a:xfrm>
          <a:prstGeom prst="rect">
            <a:avLst/>
          </a:prstGeom>
          <a:noFill/>
        </p:spPr>
        <p:txBody>
          <a:bodyPr wrap="square" rtlCol="0">
            <a:spAutoFit/>
          </a:bodyPr>
          <a:lstStyle/>
          <a:p>
            <a:r>
              <a:rPr lang="en-US" altLang="ja-JP" sz="1800" b="1" u="sng" dirty="0">
                <a:solidFill>
                  <a:schemeClr val="accent3">
                    <a:lumMod val="25000"/>
                  </a:schemeClr>
                </a:solidFill>
                <a:latin typeface="Arial" panose="020B0604020202020204" pitchFamily="34" charset="0"/>
                <a:cs typeface="Arial" panose="020B0604020202020204" pitchFamily="34" charset="0"/>
              </a:rPr>
              <a:t>Summary of methodologies</a:t>
            </a:r>
            <a:endParaRPr lang="en-US" altLang="ja-JP" b="1" u="sng" dirty="0">
              <a:solidFill>
                <a:schemeClr val="accent3">
                  <a:lumMod val="25000"/>
                </a:schemeClr>
              </a:solidFill>
              <a:latin typeface="Arial" panose="020B0604020202020204" pitchFamily="34" charset="0"/>
              <a:cs typeface="Arial" panose="020B0604020202020204" pitchFamily="34" charset="0"/>
            </a:endParaRPr>
          </a:p>
          <a:p>
            <a:endParaRPr lang="en-US" altLang="ja-JP" sz="1200" dirty="0">
              <a:solidFill>
                <a:schemeClr val="accent3">
                  <a:lumMod val="25000"/>
                </a:schemeClr>
              </a:solidFill>
              <a:latin typeface="Arial" panose="020B0604020202020204" pitchFamily="34" charset="0"/>
              <a:cs typeface="Arial" panose="020B0604020202020204" pitchFamily="34" charset="0"/>
            </a:endParaRPr>
          </a:p>
          <a:p>
            <a:r>
              <a:rPr lang="en-US" altLang="ja-JP" sz="1200" dirty="0">
                <a:solidFill>
                  <a:srgbClr val="000000"/>
                </a:solidFill>
                <a:effectLst/>
                <a:latin typeface="Arial" panose="020B0604020202020204" pitchFamily="34" charset="0"/>
                <a:cs typeface="Arial" panose="020B0604020202020204" pitchFamily="34" charset="0"/>
              </a:rPr>
              <a:t>The research attempts to identify the factors for a successful rocket landing. To make this determination, the following methodologies where used:</a:t>
            </a:r>
          </a:p>
          <a:p>
            <a:endParaRPr lang="en-US" altLang="ja-JP" sz="1200" dirty="0">
              <a:solidFill>
                <a:srgbClr val="000000"/>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ja-JP" sz="1200" b="1" dirty="0">
                <a:solidFill>
                  <a:srgbClr val="000000"/>
                </a:solidFill>
                <a:effectLst/>
                <a:latin typeface="Arial" panose="020B0604020202020204" pitchFamily="34" charset="0"/>
                <a:cs typeface="Arial" panose="020B0604020202020204" pitchFamily="34" charset="0"/>
              </a:rPr>
              <a:t>Collect</a:t>
            </a:r>
            <a:r>
              <a:rPr lang="en-US" altLang="ja-JP" sz="1200" dirty="0">
                <a:solidFill>
                  <a:srgbClr val="000000"/>
                </a:solidFill>
                <a:effectLst/>
                <a:latin typeface="Arial" panose="020B0604020202020204" pitchFamily="34" charset="0"/>
                <a:cs typeface="Arial" panose="020B0604020202020204" pitchFamily="34" charset="0"/>
              </a:rPr>
              <a:t> data using SpaceX REST API and web scraping techniques</a:t>
            </a:r>
          </a:p>
          <a:p>
            <a:pPr marL="171450" indent="-171450">
              <a:buFont typeface="Arial" panose="020B0604020202020204" pitchFamily="34" charset="0"/>
              <a:buChar char="•"/>
            </a:pPr>
            <a:r>
              <a:rPr lang="en-US" altLang="ja-JP" sz="1200" b="1" dirty="0">
                <a:solidFill>
                  <a:srgbClr val="000000"/>
                </a:solidFill>
                <a:effectLst/>
                <a:latin typeface="Arial" panose="020B0604020202020204" pitchFamily="34" charset="0"/>
                <a:cs typeface="Arial" panose="020B0604020202020204" pitchFamily="34" charset="0"/>
              </a:rPr>
              <a:t>Wrangle</a:t>
            </a:r>
            <a:r>
              <a:rPr lang="en-US" altLang="ja-JP" sz="1200" dirty="0">
                <a:solidFill>
                  <a:srgbClr val="000000"/>
                </a:solidFill>
                <a:effectLst/>
                <a:latin typeface="Arial" panose="020B0604020202020204" pitchFamily="34" charset="0"/>
                <a:cs typeface="Arial" panose="020B0604020202020204" pitchFamily="34" charset="0"/>
              </a:rPr>
              <a:t> data to create success/fail outcome variable</a:t>
            </a:r>
          </a:p>
          <a:p>
            <a:pPr marL="171450" indent="-171450">
              <a:buFont typeface="Arial" panose="020B0604020202020204" pitchFamily="34" charset="0"/>
              <a:buChar char="•"/>
            </a:pPr>
            <a:r>
              <a:rPr lang="en-US" altLang="ja-JP" sz="1200" b="1" dirty="0">
                <a:solidFill>
                  <a:srgbClr val="000000"/>
                </a:solidFill>
                <a:effectLst/>
                <a:latin typeface="Arial" panose="020B0604020202020204" pitchFamily="34" charset="0"/>
                <a:cs typeface="Arial" panose="020B0604020202020204" pitchFamily="34" charset="0"/>
              </a:rPr>
              <a:t>Explore</a:t>
            </a:r>
            <a:r>
              <a:rPr lang="en-US" altLang="ja-JP" sz="1200" dirty="0">
                <a:solidFill>
                  <a:srgbClr val="000000"/>
                </a:solidFill>
                <a:effectLst/>
                <a:latin typeface="Arial" panose="020B0604020202020204" pitchFamily="34" charset="0"/>
                <a:cs typeface="Arial" panose="020B0604020202020204" pitchFamily="34" charset="0"/>
              </a:rPr>
              <a:t> data with data visualization techniques, considering the following factors: payload, launch site, flight number and yearly trend</a:t>
            </a:r>
          </a:p>
          <a:p>
            <a:pPr marL="171450" indent="-171450">
              <a:buFont typeface="Arial" panose="020B0604020202020204" pitchFamily="34" charset="0"/>
              <a:buChar char="•"/>
            </a:pPr>
            <a:r>
              <a:rPr lang="en-US" altLang="ja-JP" sz="1200" b="1" dirty="0">
                <a:solidFill>
                  <a:srgbClr val="000000"/>
                </a:solidFill>
                <a:effectLst/>
                <a:latin typeface="Arial" panose="020B0604020202020204" pitchFamily="34" charset="0"/>
                <a:cs typeface="Arial" panose="020B0604020202020204" pitchFamily="34" charset="0"/>
              </a:rPr>
              <a:t>Analyze</a:t>
            </a:r>
            <a:r>
              <a:rPr lang="en-US" altLang="ja-JP" sz="1200" dirty="0">
                <a:solidFill>
                  <a:srgbClr val="000000"/>
                </a:solidFill>
                <a:effectLst/>
                <a:latin typeface="Arial" panose="020B0604020202020204" pitchFamily="34" charset="0"/>
                <a:cs typeface="Arial" panose="020B0604020202020204" pitchFamily="34" charset="0"/>
              </a:rPr>
              <a:t> the data with SQL, calculating the following statistics: total payload, payload range for successful launches, and total # of successful and failed outcomes</a:t>
            </a:r>
          </a:p>
          <a:p>
            <a:pPr marL="171450" indent="-171450">
              <a:buFont typeface="Arial" panose="020B0604020202020204" pitchFamily="34" charset="0"/>
              <a:buChar char="•"/>
            </a:pPr>
            <a:r>
              <a:rPr lang="en-US" altLang="ja-JP" sz="1200" b="1" dirty="0">
                <a:solidFill>
                  <a:srgbClr val="000000"/>
                </a:solidFill>
                <a:effectLst/>
                <a:latin typeface="Arial" panose="020B0604020202020204" pitchFamily="34" charset="0"/>
                <a:cs typeface="Arial" panose="020B0604020202020204" pitchFamily="34" charset="0"/>
              </a:rPr>
              <a:t>Explore</a:t>
            </a:r>
            <a:r>
              <a:rPr lang="en-US" altLang="ja-JP" sz="1200" dirty="0">
                <a:solidFill>
                  <a:srgbClr val="000000"/>
                </a:solidFill>
                <a:effectLst/>
                <a:latin typeface="Arial" panose="020B0604020202020204" pitchFamily="34" charset="0"/>
                <a:cs typeface="Arial" panose="020B0604020202020204" pitchFamily="34" charset="0"/>
              </a:rPr>
              <a:t> launch site success rates and proximity to geographical markers</a:t>
            </a:r>
          </a:p>
          <a:p>
            <a:pPr marL="171450" indent="-171450">
              <a:buFont typeface="Arial" panose="020B0604020202020204" pitchFamily="34" charset="0"/>
              <a:buChar char="•"/>
            </a:pPr>
            <a:r>
              <a:rPr lang="en-US" altLang="ja-JP" sz="1200" b="1" dirty="0">
                <a:solidFill>
                  <a:srgbClr val="000000"/>
                </a:solidFill>
                <a:effectLst/>
                <a:latin typeface="Arial" panose="020B0604020202020204" pitchFamily="34" charset="0"/>
                <a:cs typeface="Arial" panose="020B0604020202020204" pitchFamily="34" charset="0"/>
              </a:rPr>
              <a:t>Visualize</a:t>
            </a:r>
            <a:r>
              <a:rPr lang="en-US" altLang="ja-JP" sz="1200" dirty="0">
                <a:solidFill>
                  <a:srgbClr val="000000"/>
                </a:solidFill>
                <a:effectLst/>
                <a:latin typeface="Arial" panose="020B0604020202020204" pitchFamily="34" charset="0"/>
                <a:cs typeface="Arial" panose="020B0604020202020204" pitchFamily="34" charset="0"/>
              </a:rPr>
              <a:t> the launch sites with the most success and successful payload ranges</a:t>
            </a:r>
          </a:p>
          <a:p>
            <a:pPr marL="171450" indent="-171450">
              <a:buFont typeface="Arial" panose="020B0604020202020204" pitchFamily="34" charset="0"/>
              <a:buChar char="•"/>
            </a:pPr>
            <a:r>
              <a:rPr lang="en-US" altLang="ja-JP" sz="1200" b="1" dirty="0">
                <a:solidFill>
                  <a:srgbClr val="000000"/>
                </a:solidFill>
                <a:effectLst/>
                <a:latin typeface="Arial" panose="020B0604020202020204" pitchFamily="34" charset="0"/>
                <a:cs typeface="Arial" panose="020B0604020202020204" pitchFamily="34" charset="0"/>
              </a:rPr>
              <a:t>Build Models </a:t>
            </a:r>
            <a:r>
              <a:rPr lang="en-US" altLang="ja-JP" sz="1200" dirty="0">
                <a:solidFill>
                  <a:srgbClr val="000000"/>
                </a:solidFill>
                <a:effectLst/>
                <a:latin typeface="Arial" panose="020B0604020202020204" pitchFamily="34" charset="0"/>
                <a:cs typeface="Arial" panose="020B0604020202020204" pitchFamily="34" charset="0"/>
              </a:rPr>
              <a:t>to predict landing outcomes using logistic regression, support vector machine (SVM), decision tree and K-nearest neighbor (KNN)</a:t>
            </a:r>
          </a:p>
        </p:txBody>
      </p:sp>
      <p:sp>
        <p:nvSpPr>
          <p:cNvPr id="5" name="テキスト ボックス 4">
            <a:extLst>
              <a:ext uri="{FF2B5EF4-FFF2-40B4-BE49-F238E27FC236}">
                <a16:creationId xmlns:a16="http://schemas.microsoft.com/office/drawing/2014/main" id="{D3E05B95-160F-0F6E-83CF-4F55E4690BB1}"/>
              </a:ext>
            </a:extLst>
          </p:cNvPr>
          <p:cNvSpPr txBox="1"/>
          <p:nvPr/>
        </p:nvSpPr>
        <p:spPr>
          <a:xfrm>
            <a:off x="770011" y="3979215"/>
            <a:ext cx="10515600" cy="2437262"/>
          </a:xfrm>
          <a:prstGeom prst="rect">
            <a:avLst/>
          </a:prstGeom>
          <a:noFill/>
        </p:spPr>
        <p:txBody>
          <a:bodyPr wrap="square" rtlCol="0">
            <a:spAutoFit/>
          </a:bodyPr>
          <a:lstStyle/>
          <a:p>
            <a:r>
              <a:rPr lang="en-US" altLang="ja-JP" sz="1800" b="1" u="sng" dirty="0">
                <a:solidFill>
                  <a:schemeClr val="accent3">
                    <a:lumMod val="25000"/>
                  </a:schemeClr>
                </a:solidFill>
                <a:latin typeface="Arial" panose="020B0604020202020204" pitchFamily="34" charset="0"/>
                <a:cs typeface="Arial" panose="020B0604020202020204" pitchFamily="34" charset="0"/>
              </a:rPr>
              <a:t>Summary of all results</a:t>
            </a:r>
          </a:p>
          <a:p>
            <a:endParaRPr lang="en-US" altLang="ja-JP" sz="1200" dirty="0">
              <a:solidFill>
                <a:schemeClr val="accent3">
                  <a:lumMod val="25000"/>
                </a:schemeClr>
              </a:solidFill>
              <a:latin typeface="Arial" panose="020B0604020202020204" pitchFamily="34" charset="0"/>
              <a:cs typeface="Arial" panose="020B0604020202020204" pitchFamily="34" charset="0"/>
            </a:endParaRPr>
          </a:p>
          <a:p>
            <a:r>
              <a:rPr lang="en-US" altLang="ja-JP" sz="1200" b="1" dirty="0">
                <a:solidFill>
                  <a:srgbClr val="000000"/>
                </a:solidFill>
                <a:effectLst/>
                <a:latin typeface="Arial" panose="020B0604020202020204" pitchFamily="34" charset="0"/>
                <a:cs typeface="Arial" panose="020B0604020202020204" pitchFamily="34" charset="0"/>
              </a:rPr>
              <a:t>Exploratory Data Analysis:</a:t>
            </a:r>
          </a:p>
          <a:p>
            <a:pPr marL="171450" indent="-171450">
              <a:buFont typeface="Arial" panose="020B0604020202020204" pitchFamily="34" charset="0"/>
              <a:buChar char="•"/>
            </a:pPr>
            <a:r>
              <a:rPr lang="en-US" altLang="ja-JP" sz="1200" dirty="0">
                <a:solidFill>
                  <a:srgbClr val="000000"/>
                </a:solidFill>
                <a:effectLst/>
                <a:latin typeface="Arial" panose="020B0604020202020204" pitchFamily="34" charset="0"/>
                <a:cs typeface="Arial" panose="020B0604020202020204" pitchFamily="34" charset="0"/>
              </a:rPr>
              <a:t>Launch success has improved over time</a:t>
            </a:r>
          </a:p>
          <a:p>
            <a:pPr marL="171450" indent="-171450">
              <a:buFont typeface="Arial" panose="020B0604020202020204" pitchFamily="34" charset="0"/>
              <a:buChar char="•"/>
            </a:pPr>
            <a:r>
              <a:rPr lang="en-US" altLang="ja-JP" sz="1200" dirty="0">
                <a:solidFill>
                  <a:srgbClr val="000000"/>
                </a:solidFill>
                <a:effectLst/>
                <a:latin typeface="Arial" panose="020B0604020202020204" pitchFamily="34" charset="0"/>
                <a:cs typeface="Arial" panose="020B0604020202020204" pitchFamily="34" charset="0"/>
              </a:rPr>
              <a:t>KSC LC-39A has the highest success rate among landing sites</a:t>
            </a:r>
          </a:p>
          <a:p>
            <a:pPr marL="171450" indent="-171450">
              <a:buFont typeface="Arial" panose="020B0604020202020204" pitchFamily="34" charset="0"/>
              <a:buChar char="•"/>
            </a:pPr>
            <a:r>
              <a:rPr lang="en-US" altLang="ja-JP" sz="1200" dirty="0">
                <a:solidFill>
                  <a:srgbClr val="000000"/>
                </a:solidFill>
                <a:effectLst/>
                <a:latin typeface="Arial" panose="020B0604020202020204" pitchFamily="34" charset="0"/>
                <a:cs typeface="Arial" panose="020B0604020202020204" pitchFamily="34" charset="0"/>
              </a:rPr>
              <a:t>Orbits ES-L1, GEO, HEO, and SSO have a 100% success rate</a:t>
            </a:r>
          </a:p>
          <a:p>
            <a:endParaRPr lang="en-US" altLang="ja-JP" sz="1200" dirty="0">
              <a:solidFill>
                <a:srgbClr val="000000"/>
              </a:solidFill>
              <a:latin typeface="Arial" panose="020B0604020202020204" pitchFamily="34" charset="0"/>
              <a:cs typeface="Arial" panose="020B0604020202020204" pitchFamily="34" charset="0"/>
            </a:endParaRPr>
          </a:p>
          <a:p>
            <a:r>
              <a:rPr lang="en-US" altLang="ja-JP" sz="1200" b="1" dirty="0">
                <a:solidFill>
                  <a:srgbClr val="000000"/>
                </a:solidFill>
                <a:effectLst/>
                <a:latin typeface="Arial" panose="020B0604020202020204" pitchFamily="34" charset="0"/>
                <a:cs typeface="Arial" panose="020B0604020202020204" pitchFamily="34" charset="0"/>
              </a:rPr>
              <a:t>Visualization/Analytics:</a:t>
            </a:r>
          </a:p>
          <a:p>
            <a:pPr marL="171450" indent="-171450">
              <a:buFont typeface="Arial" panose="020B0604020202020204" pitchFamily="34" charset="0"/>
              <a:buChar char="•"/>
            </a:pPr>
            <a:r>
              <a:rPr lang="en-US" altLang="ja-JP" sz="1200" dirty="0">
                <a:solidFill>
                  <a:srgbClr val="000000"/>
                </a:solidFill>
                <a:effectLst/>
                <a:latin typeface="Arial" panose="020B0604020202020204" pitchFamily="34" charset="0"/>
                <a:cs typeface="Arial" panose="020B0604020202020204" pitchFamily="34" charset="0"/>
              </a:rPr>
              <a:t>Most launch sites are near the equator, and all are close to the coast</a:t>
            </a:r>
          </a:p>
          <a:p>
            <a:endParaRPr lang="en-US" altLang="ja-JP" sz="1200" dirty="0">
              <a:solidFill>
                <a:srgbClr val="000000"/>
              </a:solidFill>
              <a:effectLst/>
              <a:latin typeface="Arial" panose="020B0604020202020204" pitchFamily="34" charset="0"/>
              <a:cs typeface="Arial" panose="020B0604020202020204" pitchFamily="34" charset="0"/>
            </a:endParaRPr>
          </a:p>
          <a:p>
            <a:r>
              <a:rPr lang="en-US" altLang="ja-JP" sz="1200" b="1" dirty="0">
                <a:solidFill>
                  <a:srgbClr val="000000"/>
                </a:solidFill>
                <a:effectLst/>
                <a:latin typeface="Arial" panose="020B0604020202020204" pitchFamily="34" charset="0"/>
                <a:cs typeface="Arial" panose="020B0604020202020204" pitchFamily="34" charset="0"/>
              </a:rPr>
              <a:t>Predictive Analytics:</a:t>
            </a:r>
          </a:p>
          <a:p>
            <a:pPr marL="171450" indent="-171450">
              <a:buFont typeface="Arial" panose="020B0604020202020204" pitchFamily="34" charset="0"/>
              <a:buChar char="•"/>
            </a:pPr>
            <a:r>
              <a:rPr lang="en-US" altLang="ja-JP" sz="1200" dirty="0">
                <a:solidFill>
                  <a:srgbClr val="000000"/>
                </a:solidFill>
                <a:effectLst/>
                <a:latin typeface="Arial" panose="020B0604020202020204" pitchFamily="34" charset="0"/>
                <a:cs typeface="Arial" panose="020B0604020202020204" pitchFamily="34" charset="0"/>
              </a:rPr>
              <a:t>All models performed similarly on the test set. The decision tree model slightly outperformed</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図 5">
            <a:extLst>
              <a:ext uri="{FF2B5EF4-FFF2-40B4-BE49-F238E27FC236}">
                <a16:creationId xmlns:a16="http://schemas.microsoft.com/office/drawing/2014/main" id="{11C56B94-AFA7-8303-E685-990B1F3177C3}"/>
              </a:ext>
            </a:extLst>
          </p:cNvPr>
          <p:cNvPicPr>
            <a:picLocks noChangeAspect="1"/>
          </p:cNvPicPr>
          <p:nvPr/>
        </p:nvPicPr>
        <p:blipFill>
          <a:blip r:embed="rId3"/>
          <a:stretch>
            <a:fillRect/>
          </a:stretch>
        </p:blipFill>
        <p:spPr>
          <a:xfrm>
            <a:off x="2978238" y="3597011"/>
            <a:ext cx="7772400" cy="2830200"/>
          </a:xfrm>
          <a:prstGeom prst="rect">
            <a:avLst/>
          </a:prstGeom>
        </p:spPr>
      </p:pic>
      <p:sp>
        <p:nvSpPr>
          <p:cNvPr id="8" name="テキスト ボックス 7">
            <a:extLst>
              <a:ext uri="{FF2B5EF4-FFF2-40B4-BE49-F238E27FC236}">
                <a16:creationId xmlns:a16="http://schemas.microsoft.com/office/drawing/2014/main" id="{F6C07DA1-7D99-51A6-EB26-9F271FA92DF5}"/>
              </a:ext>
            </a:extLst>
          </p:cNvPr>
          <p:cNvSpPr txBox="1"/>
          <p:nvPr/>
        </p:nvSpPr>
        <p:spPr>
          <a:xfrm>
            <a:off x="770011" y="1460496"/>
            <a:ext cx="2670774" cy="3600986"/>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Carrying Max Payload</a:t>
            </a:r>
          </a:p>
          <a:p>
            <a:endParaRPr lang="en-US" altLang="ja-JP" b="1"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B1048.4</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B1049.4</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B1051.3</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B1056.4</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B1048.5</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B1051.4</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B1049.5</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B1060.2</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B1058.3</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B1051.6</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B1060.3</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F9 B5 B1049.7</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図 5">
            <a:extLst>
              <a:ext uri="{FF2B5EF4-FFF2-40B4-BE49-F238E27FC236}">
                <a16:creationId xmlns:a16="http://schemas.microsoft.com/office/drawing/2014/main" id="{0FD27305-541E-A5D3-1341-BE62F9F723E0}"/>
              </a:ext>
            </a:extLst>
          </p:cNvPr>
          <p:cNvPicPr>
            <a:picLocks noChangeAspect="1"/>
          </p:cNvPicPr>
          <p:nvPr/>
        </p:nvPicPr>
        <p:blipFill>
          <a:blip r:embed="rId3"/>
          <a:stretch>
            <a:fillRect/>
          </a:stretch>
        </p:blipFill>
        <p:spPr>
          <a:xfrm>
            <a:off x="770010" y="2706451"/>
            <a:ext cx="9514633" cy="3292453"/>
          </a:xfrm>
          <a:prstGeom prst="rect">
            <a:avLst/>
          </a:prstGeom>
        </p:spPr>
      </p:pic>
      <p:sp>
        <p:nvSpPr>
          <p:cNvPr id="8" name="テキスト ボックス 7">
            <a:extLst>
              <a:ext uri="{FF2B5EF4-FFF2-40B4-BE49-F238E27FC236}">
                <a16:creationId xmlns:a16="http://schemas.microsoft.com/office/drawing/2014/main" id="{FC9E969A-45AC-7390-59BE-14108C5610FD}"/>
              </a:ext>
            </a:extLst>
          </p:cNvPr>
          <p:cNvSpPr txBox="1"/>
          <p:nvPr/>
        </p:nvSpPr>
        <p:spPr>
          <a:xfrm>
            <a:off x="770010" y="1435410"/>
            <a:ext cx="8326855" cy="923330"/>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In 2015</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Showing month, date, booster version, launch site and landing outcome</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図 5">
            <a:extLst>
              <a:ext uri="{FF2B5EF4-FFF2-40B4-BE49-F238E27FC236}">
                <a16:creationId xmlns:a16="http://schemas.microsoft.com/office/drawing/2014/main" id="{77DB924F-78A8-10C0-1648-54736C27494A}"/>
              </a:ext>
            </a:extLst>
          </p:cNvPr>
          <p:cNvPicPr>
            <a:picLocks noChangeAspect="1"/>
          </p:cNvPicPr>
          <p:nvPr/>
        </p:nvPicPr>
        <p:blipFill>
          <a:blip r:embed="rId3"/>
          <a:stretch>
            <a:fillRect/>
          </a:stretch>
        </p:blipFill>
        <p:spPr>
          <a:xfrm>
            <a:off x="7185075" y="1553970"/>
            <a:ext cx="4100536" cy="4300075"/>
          </a:xfrm>
          <a:prstGeom prst="rect">
            <a:avLst/>
          </a:prstGeom>
        </p:spPr>
      </p:pic>
      <p:sp>
        <p:nvSpPr>
          <p:cNvPr id="8" name="テキスト ボックス 7">
            <a:extLst>
              <a:ext uri="{FF2B5EF4-FFF2-40B4-BE49-F238E27FC236}">
                <a16:creationId xmlns:a16="http://schemas.microsoft.com/office/drawing/2014/main" id="{E4238392-8344-31D1-265E-3F5D1846A8E8}"/>
              </a:ext>
            </a:extLst>
          </p:cNvPr>
          <p:cNvSpPr txBox="1"/>
          <p:nvPr/>
        </p:nvSpPr>
        <p:spPr>
          <a:xfrm>
            <a:off x="770011" y="1553970"/>
            <a:ext cx="6094428" cy="1200329"/>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Ranked Descending</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Count of landing outcomes between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図 5">
            <a:extLst>
              <a:ext uri="{FF2B5EF4-FFF2-40B4-BE49-F238E27FC236}">
                <a16:creationId xmlns:a16="http://schemas.microsoft.com/office/drawing/2014/main" id="{6915DF08-7B21-6A1F-5E20-BB7DD0BF308A}"/>
              </a:ext>
            </a:extLst>
          </p:cNvPr>
          <p:cNvPicPr>
            <a:picLocks noChangeAspect="1"/>
          </p:cNvPicPr>
          <p:nvPr/>
        </p:nvPicPr>
        <p:blipFill>
          <a:blip r:embed="rId3"/>
          <a:stretch>
            <a:fillRect/>
          </a:stretch>
        </p:blipFill>
        <p:spPr>
          <a:xfrm>
            <a:off x="4769963" y="1472294"/>
            <a:ext cx="6515648" cy="3907397"/>
          </a:xfrm>
          <a:prstGeom prst="rect">
            <a:avLst/>
          </a:prstGeom>
        </p:spPr>
      </p:pic>
      <p:sp>
        <p:nvSpPr>
          <p:cNvPr id="7" name="テキスト ボックス 6">
            <a:extLst>
              <a:ext uri="{FF2B5EF4-FFF2-40B4-BE49-F238E27FC236}">
                <a16:creationId xmlns:a16="http://schemas.microsoft.com/office/drawing/2014/main" id="{0F9358CD-A56E-81AE-8A95-E3D7F482CB31}"/>
              </a:ext>
            </a:extLst>
          </p:cNvPr>
          <p:cNvSpPr txBox="1"/>
          <p:nvPr/>
        </p:nvSpPr>
        <p:spPr>
          <a:xfrm>
            <a:off x="770011" y="1472294"/>
            <a:ext cx="3292942" cy="3847207"/>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With Markers</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Near Equator: the closer the launch site to the equator, the easier it is to launch to equatorial orbit, and the more help you get from Earth's rotation for a prograde orbit. Rockets launched from sites near the equator get an additional natural boost due to the rotational speed of earth that helps save the cost of putting in extra fuel and boosters.</a:t>
            </a:r>
          </a:p>
        </p:txBody>
      </p:sp>
    </p:spTree>
    <p:extLst>
      <p:ext uri="{BB962C8B-B14F-4D97-AF65-F5344CB8AC3E}">
        <p14:creationId xmlns:p14="http://schemas.microsoft.com/office/powerpoint/2010/main" val="839450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図 3">
            <a:extLst>
              <a:ext uri="{FF2B5EF4-FFF2-40B4-BE49-F238E27FC236}">
                <a16:creationId xmlns:a16="http://schemas.microsoft.com/office/drawing/2014/main" id="{540DBAC6-6027-FD82-E38E-C6726E283046}"/>
              </a:ext>
            </a:extLst>
          </p:cNvPr>
          <p:cNvPicPr>
            <a:picLocks noChangeAspect="1"/>
          </p:cNvPicPr>
          <p:nvPr/>
        </p:nvPicPr>
        <p:blipFill>
          <a:blip r:embed="rId3"/>
          <a:stretch>
            <a:fillRect/>
          </a:stretch>
        </p:blipFill>
        <p:spPr>
          <a:xfrm>
            <a:off x="5452554" y="1560580"/>
            <a:ext cx="5833057" cy="3501613"/>
          </a:xfrm>
          <a:prstGeom prst="rect">
            <a:avLst/>
          </a:prstGeom>
        </p:spPr>
      </p:pic>
      <p:sp>
        <p:nvSpPr>
          <p:cNvPr id="7" name="テキスト ボックス 6">
            <a:extLst>
              <a:ext uri="{FF2B5EF4-FFF2-40B4-BE49-F238E27FC236}">
                <a16:creationId xmlns:a16="http://schemas.microsoft.com/office/drawing/2014/main" id="{F6C8733C-BDAA-329C-4CB1-381DBE3E305A}"/>
              </a:ext>
            </a:extLst>
          </p:cNvPr>
          <p:cNvSpPr txBox="1"/>
          <p:nvPr/>
        </p:nvSpPr>
        <p:spPr>
          <a:xfrm>
            <a:off x="770011" y="1560581"/>
            <a:ext cx="4508999" cy="2031325"/>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At Each Launch Site</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Outcomes:</a:t>
            </a:r>
          </a:p>
          <a:p>
            <a:pPr marL="285750" indent="-285750">
              <a:buFont typeface="Arial" panose="020B0604020202020204" pitchFamily="34" charset="0"/>
              <a:buChar char="•"/>
            </a:pPr>
            <a:r>
              <a:rPr lang="en-US" altLang="ja-JP" dirty="0">
                <a:solidFill>
                  <a:srgbClr val="5FA037"/>
                </a:solidFill>
                <a:effectLst/>
                <a:latin typeface="Arial" panose="020B0604020202020204" pitchFamily="34" charset="0"/>
                <a:cs typeface="Arial" panose="020B0604020202020204" pitchFamily="34" charset="0"/>
              </a:rPr>
              <a:t>Green </a:t>
            </a:r>
            <a:r>
              <a:rPr lang="en-US" altLang="ja-JP" dirty="0">
                <a:solidFill>
                  <a:srgbClr val="000000"/>
                </a:solidFill>
                <a:effectLst/>
                <a:latin typeface="Arial" panose="020B0604020202020204" pitchFamily="34" charset="0"/>
                <a:cs typeface="Arial" panose="020B0604020202020204" pitchFamily="34" charset="0"/>
              </a:rPr>
              <a:t>markers for successful launches</a:t>
            </a:r>
          </a:p>
          <a:p>
            <a:pPr marL="285750" indent="-285750">
              <a:buFont typeface="Arial" panose="020B0604020202020204" pitchFamily="34" charset="0"/>
              <a:buChar char="•"/>
            </a:pPr>
            <a:r>
              <a:rPr lang="en-US" altLang="ja-JP" dirty="0">
                <a:solidFill>
                  <a:srgbClr val="FB0007"/>
                </a:solidFill>
                <a:effectLst/>
                <a:latin typeface="Arial" panose="020B0604020202020204" pitchFamily="34" charset="0"/>
                <a:cs typeface="Arial" panose="020B0604020202020204" pitchFamily="34" charset="0"/>
              </a:rPr>
              <a:t>Red </a:t>
            </a:r>
            <a:r>
              <a:rPr lang="en-US" altLang="ja-JP" dirty="0">
                <a:solidFill>
                  <a:srgbClr val="000000"/>
                </a:solidFill>
                <a:effectLst/>
                <a:latin typeface="Arial" panose="020B0604020202020204" pitchFamily="34" charset="0"/>
                <a:cs typeface="Arial" panose="020B0604020202020204" pitchFamily="34" charset="0"/>
              </a:rPr>
              <a:t>markers for unsuccessful launches</a:t>
            </a:r>
          </a:p>
          <a:p>
            <a:pPr marL="285750" indent="-285750">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Launch site CCAFS SLC-40 has a 3/7 success rate (42.9%)</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CCAFS SLC-40 (one of the Launch Sites)</a:t>
            </a:r>
          </a:p>
        </p:txBody>
      </p:sp>
      <p:pic>
        <p:nvPicPr>
          <p:cNvPr id="4" name="図 3">
            <a:extLst>
              <a:ext uri="{FF2B5EF4-FFF2-40B4-BE49-F238E27FC236}">
                <a16:creationId xmlns:a16="http://schemas.microsoft.com/office/drawing/2014/main" id="{BD72FD15-2AAE-19CB-8160-725BB7CF8FED}"/>
              </a:ext>
            </a:extLst>
          </p:cNvPr>
          <p:cNvPicPr>
            <a:picLocks noChangeAspect="1"/>
          </p:cNvPicPr>
          <p:nvPr/>
        </p:nvPicPr>
        <p:blipFill>
          <a:blip r:embed="rId3"/>
          <a:stretch>
            <a:fillRect/>
          </a:stretch>
        </p:blipFill>
        <p:spPr>
          <a:xfrm>
            <a:off x="2071433" y="3355160"/>
            <a:ext cx="1857079" cy="3072051"/>
          </a:xfrm>
          <a:prstGeom prst="rect">
            <a:avLst/>
          </a:prstGeom>
        </p:spPr>
      </p:pic>
      <p:pic>
        <p:nvPicPr>
          <p:cNvPr id="7" name="図 6">
            <a:extLst>
              <a:ext uri="{FF2B5EF4-FFF2-40B4-BE49-F238E27FC236}">
                <a16:creationId xmlns:a16="http://schemas.microsoft.com/office/drawing/2014/main" id="{5B5947D5-FCCE-B416-B6A6-B08C9A00BE81}"/>
              </a:ext>
            </a:extLst>
          </p:cNvPr>
          <p:cNvPicPr>
            <a:picLocks noChangeAspect="1"/>
          </p:cNvPicPr>
          <p:nvPr/>
        </p:nvPicPr>
        <p:blipFill>
          <a:blip r:embed="rId4"/>
          <a:stretch>
            <a:fillRect/>
          </a:stretch>
        </p:blipFill>
        <p:spPr>
          <a:xfrm>
            <a:off x="4429721" y="1723452"/>
            <a:ext cx="6688530" cy="4025316"/>
          </a:xfrm>
          <a:prstGeom prst="rect">
            <a:avLst/>
          </a:prstGeom>
        </p:spPr>
      </p:pic>
      <p:sp>
        <p:nvSpPr>
          <p:cNvPr id="10" name="テキスト ボックス 9">
            <a:extLst>
              <a:ext uri="{FF2B5EF4-FFF2-40B4-BE49-F238E27FC236}">
                <a16:creationId xmlns:a16="http://schemas.microsoft.com/office/drawing/2014/main" id="{0599279E-56D3-24E2-E7F5-0BC5800F2906}"/>
              </a:ext>
            </a:extLst>
          </p:cNvPr>
          <p:cNvSpPr txBox="1"/>
          <p:nvPr/>
        </p:nvSpPr>
        <p:spPr>
          <a:xfrm>
            <a:off x="770011" y="1391688"/>
            <a:ext cx="3746500" cy="1631216"/>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CCAFS SLC-40</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0.86 km from nearest coastline</a:t>
            </a:r>
          </a:p>
          <a:p>
            <a:pPr marL="285750" indent="-285750">
              <a:buFont typeface="Arial" panose="020B0604020202020204" pitchFamily="34" charset="0"/>
              <a:buChar char="•"/>
            </a:pPr>
            <a:r>
              <a:rPr lang="en-US" altLang="ja-JP" sz="1600" dirty="0">
                <a:solidFill>
                  <a:srgbClr val="000000"/>
                </a:solidFill>
                <a:effectLst/>
                <a:latin typeface="Arial" panose="020B0604020202020204" pitchFamily="34" charset="0"/>
                <a:cs typeface="Arial" panose="020B0604020202020204" pitchFamily="34" charset="0"/>
              </a:rPr>
              <a:t>0.58km from nearest railway</a:t>
            </a:r>
          </a:p>
          <a:p>
            <a:pPr marL="285750" indent="-285750">
              <a:buFont typeface="Arial" panose="020B0604020202020204" pitchFamily="34" charset="0"/>
              <a:buChar char="•"/>
            </a:pPr>
            <a:r>
              <a:rPr lang="en-US" altLang="ja-JP" sz="1600" dirty="0">
                <a:solidFill>
                  <a:srgbClr val="000000"/>
                </a:solidFill>
                <a:latin typeface="Arial" panose="020B0604020202020204" pitchFamily="34" charset="0"/>
                <a:cs typeface="Arial" panose="020B0604020202020204" pitchFamily="34" charset="0"/>
              </a:rPr>
              <a:t>0.58</a:t>
            </a:r>
            <a:r>
              <a:rPr lang="en-US" altLang="ja-JP" sz="1600" dirty="0">
                <a:solidFill>
                  <a:srgbClr val="000000"/>
                </a:solidFill>
                <a:effectLst/>
                <a:latin typeface="Arial" panose="020B0604020202020204" pitchFamily="34" charset="0"/>
                <a:cs typeface="Arial" panose="020B0604020202020204" pitchFamily="34" charset="0"/>
              </a:rPr>
              <a:t> km from nearest city</a:t>
            </a:r>
          </a:p>
          <a:p>
            <a:pPr marL="285750" indent="-285750">
              <a:buFont typeface="Arial" panose="020B0604020202020204" pitchFamily="34" charset="0"/>
              <a:buChar char="•"/>
            </a:pPr>
            <a:r>
              <a:rPr lang="en-US" altLang="ja-JP" sz="1600" dirty="0">
                <a:solidFill>
                  <a:srgbClr val="000000"/>
                </a:solidFill>
                <a:latin typeface="Arial" panose="020B0604020202020204" pitchFamily="34" charset="0"/>
                <a:cs typeface="Arial" panose="020B0604020202020204" pitchFamily="34" charset="0"/>
              </a:rPr>
              <a:t>0.58</a:t>
            </a:r>
            <a:r>
              <a:rPr lang="en-US" altLang="ja-JP" sz="1600" dirty="0">
                <a:solidFill>
                  <a:srgbClr val="000000"/>
                </a:solidFill>
                <a:effectLst/>
                <a:latin typeface="Arial" panose="020B0604020202020204" pitchFamily="34" charset="0"/>
                <a:cs typeface="Arial" panose="020B0604020202020204" pitchFamily="34" charset="0"/>
              </a:rPr>
              <a:t> km from nearest highway</a:t>
            </a:r>
          </a:p>
        </p:txBody>
      </p:sp>
      <p:sp>
        <p:nvSpPr>
          <p:cNvPr id="11" name="テキスト ボックス 10">
            <a:extLst>
              <a:ext uri="{FF2B5EF4-FFF2-40B4-BE49-F238E27FC236}">
                <a16:creationId xmlns:a16="http://schemas.microsoft.com/office/drawing/2014/main" id="{2215A20E-6D57-3356-8946-C3EE5B2B528E}"/>
              </a:ext>
            </a:extLst>
          </p:cNvPr>
          <p:cNvSpPr txBox="1"/>
          <p:nvPr/>
        </p:nvSpPr>
        <p:spPr>
          <a:xfrm>
            <a:off x="4429721" y="1391688"/>
            <a:ext cx="2594749" cy="338554"/>
          </a:xfrm>
          <a:prstGeom prst="rect">
            <a:avLst/>
          </a:prstGeom>
          <a:noFill/>
        </p:spPr>
        <p:txBody>
          <a:bodyPr wrap="none" rtlCol="0">
            <a:spAutoFit/>
          </a:bodyPr>
          <a:lstStyle/>
          <a:p>
            <a:r>
              <a:rPr kumimoji="1" lang="en-US" altLang="ja-JP" sz="1600" dirty="0">
                <a:solidFill>
                  <a:srgbClr val="0B49CB"/>
                </a:solidFill>
                <a:latin typeface="Arial" panose="020B0604020202020204" pitchFamily="34" charset="0"/>
                <a:cs typeface="Arial" panose="020B0604020202020204" pitchFamily="34" charset="0"/>
              </a:rPr>
              <a:t>coastline, railway, highway</a:t>
            </a:r>
            <a:endParaRPr kumimoji="1" lang="ja-JP" altLang="en-US" sz="1600">
              <a:solidFill>
                <a:srgbClr val="0B49CB"/>
              </a:solidFill>
              <a:latin typeface="Arial" panose="020B0604020202020204" pitchFamily="34" charset="0"/>
              <a:cs typeface="Arial" panose="020B0604020202020204" pitchFamily="34" charset="0"/>
            </a:endParaRPr>
          </a:p>
        </p:txBody>
      </p:sp>
      <p:sp>
        <p:nvSpPr>
          <p:cNvPr id="12" name="テキスト ボックス 11">
            <a:extLst>
              <a:ext uri="{FF2B5EF4-FFF2-40B4-BE49-F238E27FC236}">
                <a16:creationId xmlns:a16="http://schemas.microsoft.com/office/drawing/2014/main" id="{86C5914B-D2B5-7950-39A4-AD744E92C6DC}"/>
              </a:ext>
            </a:extLst>
          </p:cNvPr>
          <p:cNvSpPr txBox="1"/>
          <p:nvPr/>
        </p:nvSpPr>
        <p:spPr>
          <a:xfrm>
            <a:off x="2071433" y="3022891"/>
            <a:ext cx="492443" cy="338554"/>
          </a:xfrm>
          <a:prstGeom prst="rect">
            <a:avLst/>
          </a:prstGeom>
          <a:noFill/>
        </p:spPr>
        <p:txBody>
          <a:bodyPr wrap="none" rtlCol="0">
            <a:spAutoFit/>
          </a:bodyPr>
          <a:lstStyle/>
          <a:p>
            <a:r>
              <a:rPr kumimoji="1" lang="en-US" altLang="ja-JP" sz="1600" dirty="0">
                <a:solidFill>
                  <a:srgbClr val="0B49CB"/>
                </a:solidFill>
                <a:latin typeface="Arial" panose="020B0604020202020204" pitchFamily="34" charset="0"/>
                <a:cs typeface="Arial" panose="020B0604020202020204" pitchFamily="34" charset="0"/>
              </a:rPr>
              <a:t>city</a:t>
            </a:r>
            <a:endParaRPr kumimoji="1" lang="ja-JP" altLang="en-US" sz="1600">
              <a:solidFill>
                <a:srgbClr val="0B49C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図 3">
            <a:extLst>
              <a:ext uri="{FF2B5EF4-FFF2-40B4-BE49-F238E27FC236}">
                <a16:creationId xmlns:a16="http://schemas.microsoft.com/office/drawing/2014/main" id="{E4E71551-9E0F-06DD-1524-895DB5D3BA31}"/>
              </a:ext>
            </a:extLst>
          </p:cNvPr>
          <p:cNvPicPr>
            <a:picLocks noChangeAspect="1"/>
          </p:cNvPicPr>
          <p:nvPr/>
        </p:nvPicPr>
        <p:blipFill>
          <a:blip r:embed="rId3"/>
          <a:stretch>
            <a:fillRect/>
          </a:stretch>
        </p:blipFill>
        <p:spPr>
          <a:xfrm>
            <a:off x="770010" y="2783094"/>
            <a:ext cx="10641580" cy="2005721"/>
          </a:xfrm>
          <a:prstGeom prst="rect">
            <a:avLst/>
          </a:prstGeom>
        </p:spPr>
      </p:pic>
      <p:sp>
        <p:nvSpPr>
          <p:cNvPr id="7" name="テキスト ボックス 6">
            <a:extLst>
              <a:ext uri="{FF2B5EF4-FFF2-40B4-BE49-F238E27FC236}">
                <a16:creationId xmlns:a16="http://schemas.microsoft.com/office/drawing/2014/main" id="{45E8181E-8FC6-2683-316A-ACF7300BFD3A}"/>
              </a:ext>
            </a:extLst>
          </p:cNvPr>
          <p:cNvSpPr txBox="1"/>
          <p:nvPr/>
        </p:nvSpPr>
        <p:spPr>
          <a:xfrm>
            <a:off x="770010" y="1473732"/>
            <a:ext cx="8534245" cy="923330"/>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Success as Percent of Total</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KSC LC-39A has the most successful launches amongst launch sites (41.2%)</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(KSC LC-39A)</a:t>
            </a:r>
          </a:p>
        </p:txBody>
      </p:sp>
      <p:pic>
        <p:nvPicPr>
          <p:cNvPr id="7" name="図 6">
            <a:extLst>
              <a:ext uri="{FF2B5EF4-FFF2-40B4-BE49-F238E27FC236}">
                <a16:creationId xmlns:a16="http://schemas.microsoft.com/office/drawing/2014/main" id="{12257034-6700-4062-56A0-2A7C23B79590}"/>
              </a:ext>
            </a:extLst>
          </p:cNvPr>
          <p:cNvPicPr>
            <a:picLocks noChangeAspect="1"/>
          </p:cNvPicPr>
          <p:nvPr/>
        </p:nvPicPr>
        <p:blipFill>
          <a:blip r:embed="rId3"/>
          <a:stretch>
            <a:fillRect/>
          </a:stretch>
        </p:blipFill>
        <p:spPr>
          <a:xfrm>
            <a:off x="770010" y="2922913"/>
            <a:ext cx="10023681" cy="2764761"/>
          </a:xfrm>
          <a:prstGeom prst="rect">
            <a:avLst/>
          </a:prstGeom>
        </p:spPr>
      </p:pic>
      <p:sp>
        <p:nvSpPr>
          <p:cNvPr id="10" name="テキスト ボックス 9">
            <a:extLst>
              <a:ext uri="{FF2B5EF4-FFF2-40B4-BE49-F238E27FC236}">
                <a16:creationId xmlns:a16="http://schemas.microsoft.com/office/drawing/2014/main" id="{0EE929FD-82E7-5965-306B-5F924BA1FE6F}"/>
              </a:ext>
            </a:extLst>
          </p:cNvPr>
          <p:cNvSpPr txBox="1"/>
          <p:nvPr/>
        </p:nvSpPr>
        <p:spPr>
          <a:xfrm>
            <a:off x="770011" y="1543641"/>
            <a:ext cx="8553098" cy="923330"/>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Success as Percent of Total</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KSC LC-39A has the highest success rate amongst launch sites (76.9%)</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テキスト ボックス 1">
            <a:extLst>
              <a:ext uri="{FF2B5EF4-FFF2-40B4-BE49-F238E27FC236}">
                <a16:creationId xmlns:a16="http://schemas.microsoft.com/office/drawing/2014/main" id="{39CA053B-A519-8DB5-BD9E-7BBA06D02BFF}"/>
              </a:ext>
            </a:extLst>
          </p:cNvPr>
          <p:cNvSpPr txBox="1"/>
          <p:nvPr/>
        </p:nvSpPr>
        <p:spPr>
          <a:xfrm>
            <a:off x="828068" y="1465100"/>
            <a:ext cx="10515600" cy="1846659"/>
          </a:xfrm>
          <a:prstGeom prst="rect">
            <a:avLst/>
          </a:prstGeom>
          <a:noFill/>
        </p:spPr>
        <p:txBody>
          <a:bodyPr wrap="square" rtlCol="0">
            <a:spAutoFit/>
          </a:bodyPr>
          <a:lstStyle/>
          <a:p>
            <a:r>
              <a:rPr lang="en-US" altLang="ja-JP" b="1" u="sng" dirty="0">
                <a:solidFill>
                  <a:schemeClr val="accent3">
                    <a:lumMod val="25000"/>
                  </a:schemeClr>
                </a:solidFill>
                <a:latin typeface="Arial" panose="020B0604020202020204" pitchFamily="34" charset="0"/>
                <a:cs typeface="Arial" panose="020B0604020202020204" pitchFamily="34" charset="0"/>
              </a:rPr>
              <a:t>Project background and context</a:t>
            </a:r>
          </a:p>
          <a:p>
            <a:endParaRPr lang="en-US" altLang="ja-JP" sz="1200" dirty="0">
              <a:solidFill>
                <a:schemeClr val="accent3">
                  <a:lumMod val="25000"/>
                </a:schemeClr>
              </a:solidFill>
              <a:latin typeface="Arial" panose="020B0604020202020204" pitchFamily="34" charset="0"/>
              <a:cs typeface="Arial" panose="020B0604020202020204" pitchFamily="34" charset="0"/>
            </a:endParaRPr>
          </a:p>
          <a:p>
            <a:r>
              <a:rPr lang="en-US" altLang="ja-JP" sz="1400" dirty="0">
                <a:solidFill>
                  <a:schemeClr val="accent3">
                    <a:lumMod val="25000"/>
                  </a:schemeClr>
                </a:solidFill>
                <a:latin typeface="Arial" panose="020B0604020202020204" pitchFamily="34" charset="0"/>
                <a:cs typeface="Arial" panose="020B0604020202020204" pitchFamily="34" charset="0"/>
              </a:rPr>
              <a:t>SpaceX, a leader in the space industry, strives to make space travel affordable for everyone. SpaceX's accomplishments include sending spacecraft to the International Space Station, launching satellite constellations that provide Internet access, and sending manned missions into space. SpaceX is able to do this because of the relatively low cost of rocket launches ($62 million per launch) due to its novel approach of reusing the first stage of Falcon 9 rockets. Other providers that cannot reuse the first stage cost more than $165 million per launch. The launch price can be determined by determining whether the first stage will land. To do so, public data and machine learning models can be used to predict whether SpaceX, or a competing company, can reuse the first stage.</a:t>
            </a:r>
          </a:p>
        </p:txBody>
      </p:sp>
      <p:sp>
        <p:nvSpPr>
          <p:cNvPr id="3" name="テキスト ボックス 2">
            <a:extLst>
              <a:ext uri="{FF2B5EF4-FFF2-40B4-BE49-F238E27FC236}">
                <a16:creationId xmlns:a16="http://schemas.microsoft.com/office/drawing/2014/main" id="{9D97CCF0-2558-D8EC-2CBC-90273A49BB7D}"/>
              </a:ext>
            </a:extLst>
          </p:cNvPr>
          <p:cNvSpPr txBox="1"/>
          <p:nvPr/>
        </p:nvSpPr>
        <p:spPr>
          <a:xfrm>
            <a:off x="828068" y="3730907"/>
            <a:ext cx="10515600" cy="1846659"/>
          </a:xfrm>
          <a:prstGeom prst="rect">
            <a:avLst/>
          </a:prstGeom>
          <a:noFill/>
        </p:spPr>
        <p:txBody>
          <a:bodyPr wrap="square" rtlCol="0">
            <a:spAutoFit/>
          </a:bodyPr>
          <a:lstStyle/>
          <a:p>
            <a:r>
              <a:rPr lang="en-US" altLang="ja-JP" sz="1800" b="1" u="sng" dirty="0">
                <a:solidFill>
                  <a:schemeClr val="accent3">
                    <a:lumMod val="25000"/>
                  </a:schemeClr>
                </a:solidFill>
                <a:latin typeface="Arial" panose="020B0604020202020204" pitchFamily="34" charset="0"/>
                <a:cs typeface="Arial" panose="020B0604020202020204" pitchFamily="34" charset="0"/>
              </a:rPr>
              <a:t>Problems</a:t>
            </a:r>
            <a:endParaRPr lang="en-US" altLang="ja-JP" b="1" u="sng" dirty="0">
              <a:solidFill>
                <a:schemeClr val="accent3">
                  <a:lumMod val="25000"/>
                </a:schemeClr>
              </a:solidFill>
              <a:latin typeface="Arial" panose="020B0604020202020204" pitchFamily="34" charset="0"/>
              <a:cs typeface="Arial" panose="020B0604020202020204" pitchFamily="34" charset="0"/>
            </a:endParaRPr>
          </a:p>
          <a:p>
            <a:endParaRPr lang="en-US" altLang="ja-JP" sz="1200" dirty="0">
              <a:solidFill>
                <a:schemeClr val="accent3">
                  <a:lumMod val="25000"/>
                </a:schemeClr>
              </a:solidFill>
              <a:latin typeface="Arial" panose="020B0604020202020204" pitchFamily="34" charset="0"/>
              <a:cs typeface="Arial" panose="020B0604020202020204" pitchFamily="34" charset="0"/>
            </a:endParaRPr>
          </a:p>
          <a:p>
            <a:pPr marL="171450" indent="-171450">
              <a:buFont typeface="Wingdings" pitchFamily="2" charset="2"/>
              <a:buChar char="Ø"/>
            </a:pPr>
            <a:r>
              <a:rPr lang="en-US" altLang="ja-JP" sz="1400" dirty="0">
                <a:solidFill>
                  <a:schemeClr val="accent3">
                    <a:lumMod val="25000"/>
                  </a:schemeClr>
                </a:solidFill>
                <a:latin typeface="Arial" panose="020B0604020202020204" pitchFamily="34" charset="0"/>
                <a:cs typeface="Arial" panose="020B0604020202020204" pitchFamily="34" charset="0"/>
              </a:rPr>
              <a:t>What factors contribute to a higher landing success rate for the first stage?</a:t>
            </a:r>
          </a:p>
          <a:p>
            <a:endParaRPr lang="en-US" altLang="ja-JP" sz="1400" dirty="0">
              <a:solidFill>
                <a:schemeClr val="accent3">
                  <a:lumMod val="25000"/>
                </a:schemeClr>
              </a:solidFill>
              <a:latin typeface="Arial" panose="020B0604020202020204" pitchFamily="34" charset="0"/>
              <a:cs typeface="Arial" panose="020B0604020202020204" pitchFamily="34" charset="0"/>
            </a:endParaRPr>
          </a:p>
          <a:p>
            <a:r>
              <a:rPr lang="en-US" altLang="ja-JP" sz="1400" dirty="0">
                <a:solidFill>
                  <a:schemeClr val="accent3">
                    <a:lumMod val="25000"/>
                  </a:schemeClr>
                </a:solidFill>
                <a:latin typeface="Arial" panose="020B0604020202020204" pitchFamily="34" charset="0"/>
                <a:cs typeface="Arial" panose="020B0604020202020204" pitchFamily="34" charset="0"/>
              </a:rPr>
              <a:t>Things to explore to solve the above problems include:</a:t>
            </a:r>
          </a:p>
          <a:p>
            <a:pPr marL="171450" indent="-171450">
              <a:buFont typeface="Arial" panose="020B0604020202020204" pitchFamily="34" charset="0"/>
              <a:buChar char="•"/>
            </a:pPr>
            <a:r>
              <a:rPr lang="en-US" altLang="ja-JP" sz="1400" dirty="0">
                <a:solidFill>
                  <a:schemeClr val="accent3">
                    <a:lumMod val="25000"/>
                  </a:schemeClr>
                </a:solidFill>
                <a:latin typeface="Arial" panose="020B0604020202020204" pitchFamily="34" charset="0"/>
                <a:cs typeface="Arial" panose="020B0604020202020204" pitchFamily="34" charset="0"/>
              </a:rPr>
              <a:t>Effect of payload mass, launch location, number of flights, and orbit on first stage landing success</a:t>
            </a:r>
          </a:p>
          <a:p>
            <a:pPr marL="171450" indent="-171450">
              <a:buFont typeface="Arial" panose="020B0604020202020204" pitchFamily="34" charset="0"/>
              <a:buChar char="•"/>
            </a:pPr>
            <a:r>
              <a:rPr lang="en-US" altLang="ja-JP" sz="1400" dirty="0">
                <a:solidFill>
                  <a:schemeClr val="accent3">
                    <a:lumMod val="25000"/>
                  </a:schemeClr>
                </a:solidFill>
                <a:latin typeface="Arial" panose="020B0604020202020204" pitchFamily="34" charset="0"/>
                <a:cs typeface="Arial" panose="020B0604020202020204" pitchFamily="34" charset="0"/>
              </a:rPr>
              <a:t>Landing success rate over time</a:t>
            </a:r>
          </a:p>
          <a:p>
            <a:pPr marL="171450" indent="-171450">
              <a:buFont typeface="Arial" panose="020B0604020202020204" pitchFamily="34" charset="0"/>
              <a:buChar char="•"/>
            </a:pPr>
            <a:r>
              <a:rPr lang="en-US" altLang="ja-JP" sz="1400" dirty="0">
                <a:solidFill>
                  <a:schemeClr val="accent3">
                    <a:lumMod val="25000"/>
                  </a:schemeClr>
                </a:solidFill>
                <a:latin typeface="Arial" panose="020B0604020202020204" pitchFamily="34" charset="0"/>
                <a:cs typeface="Arial" panose="020B0604020202020204" pitchFamily="34" charset="0"/>
              </a:rPr>
              <a:t>Best Prediction Model for Landing Success (Binary Classification)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a:t>
            </a:r>
          </a:p>
        </p:txBody>
      </p:sp>
      <p:sp>
        <p:nvSpPr>
          <p:cNvPr id="7" name="テキスト ボックス 6">
            <a:extLst>
              <a:ext uri="{FF2B5EF4-FFF2-40B4-BE49-F238E27FC236}">
                <a16:creationId xmlns:a16="http://schemas.microsoft.com/office/drawing/2014/main" id="{F5C5275D-33C8-8FE9-A959-90B86D1403FA}"/>
              </a:ext>
            </a:extLst>
          </p:cNvPr>
          <p:cNvSpPr txBox="1"/>
          <p:nvPr/>
        </p:nvSpPr>
        <p:spPr>
          <a:xfrm>
            <a:off x="669072" y="1495488"/>
            <a:ext cx="10515599" cy="1200329"/>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By Booster Version</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Payloads between 4,000 kg and 6,000 kg have the highest success rate</a:t>
            </a:r>
          </a:p>
          <a:p>
            <a:pPr marL="285750" indent="-285750">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Payloads of more than 6000 kg almost failed</a:t>
            </a:r>
          </a:p>
        </p:txBody>
      </p:sp>
      <p:pic>
        <p:nvPicPr>
          <p:cNvPr id="9" name="図 8">
            <a:extLst>
              <a:ext uri="{FF2B5EF4-FFF2-40B4-BE49-F238E27FC236}">
                <a16:creationId xmlns:a16="http://schemas.microsoft.com/office/drawing/2014/main" id="{DD02A785-78D8-3603-2810-AE894885BB69}"/>
              </a:ext>
            </a:extLst>
          </p:cNvPr>
          <p:cNvPicPr>
            <a:picLocks noChangeAspect="1"/>
          </p:cNvPicPr>
          <p:nvPr/>
        </p:nvPicPr>
        <p:blipFill>
          <a:blip r:embed="rId3"/>
          <a:stretch>
            <a:fillRect/>
          </a:stretch>
        </p:blipFill>
        <p:spPr>
          <a:xfrm>
            <a:off x="770010" y="3103605"/>
            <a:ext cx="10515599" cy="19716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図 2">
            <a:extLst>
              <a:ext uri="{FF2B5EF4-FFF2-40B4-BE49-F238E27FC236}">
                <a16:creationId xmlns:a16="http://schemas.microsoft.com/office/drawing/2014/main" id="{0D6C0559-49D0-64D1-2543-B42196265582}"/>
              </a:ext>
            </a:extLst>
          </p:cNvPr>
          <p:cNvPicPr>
            <a:picLocks noChangeAspect="1"/>
          </p:cNvPicPr>
          <p:nvPr/>
        </p:nvPicPr>
        <p:blipFill>
          <a:blip r:embed="rId3"/>
          <a:stretch>
            <a:fillRect/>
          </a:stretch>
        </p:blipFill>
        <p:spPr>
          <a:xfrm>
            <a:off x="6561950" y="3131282"/>
            <a:ext cx="3145352" cy="3295929"/>
          </a:xfrm>
          <a:prstGeom prst="rect">
            <a:avLst/>
          </a:prstGeom>
        </p:spPr>
      </p:pic>
      <p:pic>
        <p:nvPicPr>
          <p:cNvPr id="7" name="図 6">
            <a:extLst>
              <a:ext uri="{FF2B5EF4-FFF2-40B4-BE49-F238E27FC236}">
                <a16:creationId xmlns:a16="http://schemas.microsoft.com/office/drawing/2014/main" id="{9CF2F43A-9D3A-4506-C8BB-14C478D547EC}"/>
              </a:ext>
            </a:extLst>
          </p:cNvPr>
          <p:cNvPicPr>
            <a:picLocks noChangeAspect="1"/>
          </p:cNvPicPr>
          <p:nvPr/>
        </p:nvPicPr>
        <p:blipFill>
          <a:blip r:embed="rId4"/>
          <a:stretch>
            <a:fillRect/>
          </a:stretch>
        </p:blipFill>
        <p:spPr>
          <a:xfrm>
            <a:off x="6561950" y="1725067"/>
            <a:ext cx="4723661" cy="866842"/>
          </a:xfrm>
          <a:prstGeom prst="rect">
            <a:avLst/>
          </a:prstGeom>
        </p:spPr>
      </p:pic>
      <p:sp>
        <p:nvSpPr>
          <p:cNvPr id="8" name="テキスト ボックス 7">
            <a:extLst>
              <a:ext uri="{FF2B5EF4-FFF2-40B4-BE49-F238E27FC236}">
                <a16:creationId xmlns:a16="http://schemas.microsoft.com/office/drawing/2014/main" id="{B5F680D9-A64B-00EB-5EE0-F37A8C9BF87A}"/>
              </a:ext>
            </a:extLst>
          </p:cNvPr>
          <p:cNvSpPr txBox="1"/>
          <p:nvPr/>
        </p:nvSpPr>
        <p:spPr>
          <a:xfrm>
            <a:off x="6561950" y="1386513"/>
            <a:ext cx="1529586" cy="338554"/>
          </a:xfrm>
          <a:prstGeom prst="rect">
            <a:avLst/>
          </a:prstGeom>
          <a:noFill/>
        </p:spPr>
        <p:txBody>
          <a:bodyPr wrap="none" rtlCol="0">
            <a:spAutoFit/>
          </a:bodyPr>
          <a:lstStyle/>
          <a:p>
            <a:r>
              <a:rPr kumimoji="1" lang="en-US" altLang="ja-JP" sz="1600" dirty="0">
                <a:latin typeface="Arial" panose="020B0604020202020204" pitchFamily="34" charset="0"/>
                <a:cs typeface="Arial" panose="020B0604020202020204" pitchFamily="34" charset="0"/>
              </a:rPr>
              <a:t>Accuracy table</a:t>
            </a:r>
            <a:endParaRPr kumimoji="1" lang="ja-JP" altLang="en-US" sz="1600">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F96DFD0D-F465-03C9-89D3-BF9CC92C166A}"/>
              </a:ext>
            </a:extLst>
          </p:cNvPr>
          <p:cNvSpPr txBox="1"/>
          <p:nvPr/>
        </p:nvSpPr>
        <p:spPr>
          <a:xfrm>
            <a:off x="6561950" y="2792728"/>
            <a:ext cx="1954381" cy="338554"/>
          </a:xfrm>
          <a:prstGeom prst="rect">
            <a:avLst/>
          </a:prstGeom>
          <a:noFill/>
        </p:spPr>
        <p:txBody>
          <a:bodyPr wrap="none" rtlCol="0">
            <a:spAutoFit/>
          </a:bodyPr>
          <a:lstStyle/>
          <a:p>
            <a:r>
              <a:rPr kumimoji="1" lang="en-US" altLang="ja-JP" sz="1600" dirty="0">
                <a:latin typeface="Arial" panose="020B0604020202020204" pitchFamily="34" charset="0"/>
                <a:cs typeface="Arial" panose="020B0604020202020204" pitchFamily="34" charset="0"/>
              </a:rPr>
              <a:t>Accuracy bar chart</a:t>
            </a:r>
            <a:endParaRPr kumimoji="1" lang="ja-JP" altLang="en-US" sz="1600">
              <a:latin typeface="Arial" panose="020B0604020202020204" pitchFamily="34" charset="0"/>
              <a:cs typeface="Arial" panose="020B0604020202020204" pitchFamily="34" charset="0"/>
            </a:endParaRPr>
          </a:p>
        </p:txBody>
      </p:sp>
      <p:sp>
        <p:nvSpPr>
          <p:cNvPr id="12" name="テキスト ボックス 11">
            <a:extLst>
              <a:ext uri="{FF2B5EF4-FFF2-40B4-BE49-F238E27FC236}">
                <a16:creationId xmlns:a16="http://schemas.microsoft.com/office/drawing/2014/main" id="{65646DCD-DBC8-F339-61CB-64402D4F32D7}"/>
              </a:ext>
            </a:extLst>
          </p:cNvPr>
          <p:cNvSpPr txBox="1"/>
          <p:nvPr/>
        </p:nvSpPr>
        <p:spPr>
          <a:xfrm>
            <a:off x="770011" y="1761676"/>
            <a:ext cx="5423399" cy="1200329"/>
          </a:xfrm>
          <a:prstGeom prst="rect">
            <a:avLst/>
          </a:prstGeom>
          <a:noFill/>
        </p:spPr>
        <p:txBody>
          <a:bodyPr wrap="square">
            <a:spAutoFit/>
          </a:bodyPr>
          <a:lstStyle/>
          <a:p>
            <a:r>
              <a:rPr lang="en-US" altLang="ja-JP" b="1" dirty="0">
                <a:latin typeface="Arial" panose="020B0604020202020204" pitchFamily="34" charset="0"/>
                <a:cs typeface="Arial" panose="020B0604020202020204" pitchFamily="34" charset="0"/>
              </a:rPr>
              <a:t>Accuracy</a:t>
            </a:r>
          </a:p>
          <a:p>
            <a:endParaRPr lang="en-US" altLang="ja-JP"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All the models performed at about the same level and had the same accuracy. </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図 2">
            <a:extLst>
              <a:ext uri="{FF2B5EF4-FFF2-40B4-BE49-F238E27FC236}">
                <a16:creationId xmlns:a16="http://schemas.microsoft.com/office/drawing/2014/main" id="{82A1E75B-65EF-B43E-3CF0-4E5FB1D013AB}"/>
              </a:ext>
            </a:extLst>
          </p:cNvPr>
          <p:cNvPicPr>
            <a:picLocks noChangeAspect="1"/>
          </p:cNvPicPr>
          <p:nvPr/>
        </p:nvPicPr>
        <p:blipFill>
          <a:blip r:embed="rId3"/>
          <a:stretch>
            <a:fillRect/>
          </a:stretch>
        </p:blipFill>
        <p:spPr>
          <a:xfrm>
            <a:off x="7522590" y="2203991"/>
            <a:ext cx="3763021" cy="3353838"/>
          </a:xfrm>
          <a:prstGeom prst="rect">
            <a:avLst/>
          </a:prstGeom>
        </p:spPr>
      </p:pic>
      <p:sp>
        <p:nvSpPr>
          <p:cNvPr id="7" name="テキスト ボックス 6">
            <a:extLst>
              <a:ext uri="{FF2B5EF4-FFF2-40B4-BE49-F238E27FC236}">
                <a16:creationId xmlns:a16="http://schemas.microsoft.com/office/drawing/2014/main" id="{E3787360-10FE-008B-E770-219B0DBA4E96}"/>
              </a:ext>
            </a:extLst>
          </p:cNvPr>
          <p:cNvSpPr txBox="1"/>
          <p:nvPr/>
        </p:nvSpPr>
        <p:spPr>
          <a:xfrm>
            <a:off x="7522590" y="1736247"/>
            <a:ext cx="2967479" cy="338554"/>
          </a:xfrm>
          <a:prstGeom prst="rect">
            <a:avLst/>
          </a:prstGeom>
          <a:noFill/>
        </p:spPr>
        <p:txBody>
          <a:bodyPr wrap="none" rtlCol="0">
            <a:spAutoFit/>
          </a:bodyPr>
          <a:lstStyle/>
          <a:p>
            <a:r>
              <a:rPr kumimoji="1" lang="en-US" altLang="ja-JP" sz="1600" dirty="0">
                <a:latin typeface="Arial" panose="020B0604020202020204" pitchFamily="34" charset="0"/>
                <a:cs typeface="Arial" panose="020B0604020202020204" pitchFamily="34" charset="0"/>
              </a:rPr>
              <a:t>Confusion Matrix (ex. </a:t>
            </a:r>
            <a:r>
              <a:rPr kumimoji="1" lang="en-US" altLang="ja-JP" sz="1600" dirty="0" err="1">
                <a:latin typeface="Arial" panose="020B0604020202020204" pitchFamily="34" charset="0"/>
                <a:cs typeface="Arial" panose="020B0604020202020204" pitchFamily="34" charset="0"/>
              </a:rPr>
              <a:t>LogReg</a:t>
            </a:r>
            <a:r>
              <a:rPr kumimoji="1" lang="en-US" altLang="ja-JP" sz="1600" dirty="0">
                <a:latin typeface="Arial" panose="020B0604020202020204" pitchFamily="34" charset="0"/>
                <a:cs typeface="Arial" panose="020B0604020202020204" pitchFamily="34" charset="0"/>
              </a:rPr>
              <a:t>)</a:t>
            </a:r>
            <a:endParaRPr kumimoji="1" lang="ja-JP" altLang="en-US" sz="1600">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6E105F59-94CF-6D7B-71A0-A367E62A02D5}"/>
              </a:ext>
            </a:extLst>
          </p:cNvPr>
          <p:cNvSpPr txBox="1"/>
          <p:nvPr/>
        </p:nvSpPr>
        <p:spPr>
          <a:xfrm>
            <a:off x="770011" y="1437490"/>
            <a:ext cx="6460348" cy="4749955"/>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Performance Summary</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A confusion matrix summarizes the performance of a classification algorithm</a:t>
            </a:r>
          </a:p>
          <a:p>
            <a:pPr marL="285750" indent="-285750">
              <a:lnSpc>
                <a:spcPct val="150000"/>
              </a:lnSpc>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All the confusion matrices were identical</a:t>
            </a:r>
          </a:p>
          <a:p>
            <a:pPr marL="285750" indent="-285750">
              <a:lnSpc>
                <a:spcPct val="150000"/>
              </a:lnSpc>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The fact that there are false positives (Type 1 error) is not good</a:t>
            </a:r>
          </a:p>
          <a:p>
            <a:pPr marL="285750" indent="-285750">
              <a:lnSpc>
                <a:spcPct val="150000"/>
              </a:lnSpc>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Confusion Matrix Outputs:</a:t>
            </a:r>
          </a:p>
          <a:p>
            <a:pPr marL="742950" lvl="1" indent="-285750">
              <a:lnSpc>
                <a:spcPct val="150000"/>
              </a:lnSpc>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12 True positive</a:t>
            </a:r>
          </a:p>
          <a:p>
            <a:pPr marL="742950" lvl="1" indent="-285750">
              <a:lnSpc>
                <a:spcPct val="150000"/>
              </a:lnSpc>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3 True negative</a:t>
            </a:r>
          </a:p>
          <a:p>
            <a:pPr marL="742950" lvl="1" indent="-285750">
              <a:lnSpc>
                <a:spcPct val="150000"/>
              </a:lnSpc>
              <a:buFont typeface="Arial" panose="020B0604020202020204" pitchFamily="34" charset="0"/>
              <a:buChar char="•"/>
            </a:pPr>
            <a:r>
              <a:rPr lang="en-US" altLang="ja-JP" dirty="0">
                <a:solidFill>
                  <a:srgbClr val="FF0000"/>
                </a:solidFill>
                <a:effectLst/>
                <a:latin typeface="Arial" panose="020B0604020202020204" pitchFamily="34" charset="0"/>
                <a:cs typeface="Arial" panose="020B0604020202020204" pitchFamily="34" charset="0"/>
              </a:rPr>
              <a:t>3 False positive</a:t>
            </a:r>
          </a:p>
          <a:p>
            <a:pPr marL="742950" lvl="1" indent="-285750">
              <a:lnSpc>
                <a:spcPct val="150000"/>
              </a:lnSpc>
              <a:buFont typeface="Arial" panose="020B0604020202020204" pitchFamily="34" charset="0"/>
              <a:buChar char="•"/>
            </a:pPr>
            <a:r>
              <a:rPr lang="en-US" altLang="ja-JP" dirty="0">
                <a:solidFill>
                  <a:srgbClr val="000000"/>
                </a:solidFill>
                <a:effectLst/>
                <a:latin typeface="Arial" panose="020B0604020202020204" pitchFamily="34" charset="0"/>
                <a:cs typeface="Arial" panose="020B0604020202020204" pitchFamily="34" charset="0"/>
              </a:rPr>
              <a:t>0 False Negative</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テキスト ボックス 2">
            <a:extLst>
              <a:ext uri="{FF2B5EF4-FFF2-40B4-BE49-F238E27FC236}">
                <a16:creationId xmlns:a16="http://schemas.microsoft.com/office/drawing/2014/main" id="{6242A4D2-EC53-408F-DDA7-B401711ABDF2}"/>
              </a:ext>
            </a:extLst>
          </p:cNvPr>
          <p:cNvSpPr txBox="1"/>
          <p:nvPr/>
        </p:nvSpPr>
        <p:spPr>
          <a:xfrm>
            <a:off x="770011" y="1409638"/>
            <a:ext cx="10117948" cy="4293996"/>
          </a:xfrm>
          <a:prstGeom prst="rect">
            <a:avLst/>
          </a:prstGeom>
          <a:noFill/>
        </p:spPr>
        <p:txBody>
          <a:bodyPr wrap="square">
            <a:spAutoFit/>
          </a:bodyPr>
          <a:lstStyle/>
          <a:p>
            <a:r>
              <a:rPr lang="en-US" altLang="ja-JP" b="1" dirty="0">
                <a:solidFill>
                  <a:srgbClr val="000000"/>
                </a:solidFill>
                <a:effectLst/>
                <a:latin typeface="Arial" panose="020B0604020202020204" pitchFamily="34" charset="0"/>
                <a:cs typeface="Arial" panose="020B0604020202020204" pitchFamily="34" charset="0"/>
              </a:rPr>
              <a:t>Research</a:t>
            </a:r>
          </a:p>
          <a:p>
            <a:endParaRPr lang="en-US" altLang="ja-JP" dirty="0">
              <a:solidFill>
                <a:srgbClr val="000000"/>
              </a:solidFill>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altLang="ja-JP" sz="1600" b="1" dirty="0">
                <a:solidFill>
                  <a:srgbClr val="000000"/>
                </a:solidFill>
                <a:effectLst/>
                <a:latin typeface="Arial" panose="020B0604020202020204" pitchFamily="34" charset="0"/>
                <a:cs typeface="Arial" panose="020B0604020202020204" pitchFamily="34" charset="0"/>
              </a:rPr>
              <a:t>Model Performance: </a:t>
            </a:r>
            <a:r>
              <a:rPr lang="en-US" altLang="ja-JP" sz="1600" dirty="0">
                <a:solidFill>
                  <a:srgbClr val="000000"/>
                </a:solidFill>
                <a:effectLst/>
                <a:latin typeface="Arial" panose="020B0604020202020204" pitchFamily="34" charset="0"/>
                <a:cs typeface="Arial" panose="020B0604020202020204" pitchFamily="34" charset="0"/>
              </a:rPr>
              <a:t>The models performed similarly on the test set with the decision tree model slightly outperforming</a:t>
            </a:r>
          </a:p>
          <a:p>
            <a:pPr marL="285750" indent="-285750">
              <a:lnSpc>
                <a:spcPct val="150000"/>
              </a:lnSpc>
              <a:buFont typeface="Arial" panose="020B0604020202020204" pitchFamily="34" charset="0"/>
              <a:buChar char="•"/>
            </a:pPr>
            <a:r>
              <a:rPr lang="en-US" altLang="ja-JP" sz="1600" b="1" dirty="0">
                <a:solidFill>
                  <a:srgbClr val="000000"/>
                </a:solidFill>
                <a:effectLst/>
                <a:latin typeface="Arial" panose="020B0604020202020204" pitchFamily="34" charset="0"/>
                <a:cs typeface="Arial" panose="020B0604020202020204" pitchFamily="34" charset="0"/>
              </a:rPr>
              <a:t>Equator: </a:t>
            </a:r>
            <a:r>
              <a:rPr lang="en-US" altLang="ja-JP" sz="1600" dirty="0">
                <a:solidFill>
                  <a:srgbClr val="000000"/>
                </a:solidFill>
                <a:effectLst/>
                <a:latin typeface="Arial" panose="020B0604020202020204" pitchFamily="34" charset="0"/>
                <a:cs typeface="Arial" panose="020B0604020202020204" pitchFamily="34" charset="0"/>
              </a:rPr>
              <a:t>Most of the launch sites are near the equator for an additional natural boost due to the rotational speed of earth which helps save the cost of putting in extra fuel and boosters</a:t>
            </a:r>
          </a:p>
          <a:p>
            <a:pPr marL="285750" indent="-285750">
              <a:lnSpc>
                <a:spcPct val="150000"/>
              </a:lnSpc>
              <a:buFont typeface="Arial" panose="020B0604020202020204" pitchFamily="34" charset="0"/>
              <a:buChar char="•"/>
            </a:pPr>
            <a:r>
              <a:rPr lang="en-US" altLang="ja-JP" sz="1600" b="1" dirty="0">
                <a:solidFill>
                  <a:srgbClr val="000000"/>
                </a:solidFill>
                <a:effectLst/>
                <a:latin typeface="Arial" panose="020B0604020202020204" pitchFamily="34" charset="0"/>
                <a:cs typeface="Arial" panose="020B0604020202020204" pitchFamily="34" charset="0"/>
              </a:rPr>
              <a:t>Coast: </a:t>
            </a:r>
            <a:r>
              <a:rPr lang="en-US" altLang="ja-JP" sz="1600" dirty="0">
                <a:solidFill>
                  <a:srgbClr val="000000"/>
                </a:solidFill>
                <a:effectLst/>
                <a:latin typeface="Arial" panose="020B0604020202020204" pitchFamily="34" charset="0"/>
                <a:cs typeface="Arial" panose="020B0604020202020204" pitchFamily="34" charset="0"/>
              </a:rPr>
              <a:t>All the launch sites are close to the coast</a:t>
            </a:r>
          </a:p>
          <a:p>
            <a:pPr marL="285750" indent="-285750">
              <a:lnSpc>
                <a:spcPct val="150000"/>
              </a:lnSpc>
              <a:buFont typeface="Arial" panose="020B0604020202020204" pitchFamily="34" charset="0"/>
              <a:buChar char="•"/>
            </a:pPr>
            <a:r>
              <a:rPr lang="en-US" altLang="ja-JP" sz="1600" b="1" dirty="0">
                <a:solidFill>
                  <a:srgbClr val="000000"/>
                </a:solidFill>
                <a:effectLst/>
                <a:latin typeface="Arial" panose="020B0604020202020204" pitchFamily="34" charset="0"/>
                <a:cs typeface="Arial" panose="020B0604020202020204" pitchFamily="34" charset="0"/>
              </a:rPr>
              <a:t>Launch Success: </a:t>
            </a:r>
            <a:r>
              <a:rPr lang="en-US" altLang="ja-JP" sz="1600" dirty="0">
                <a:solidFill>
                  <a:srgbClr val="000000"/>
                </a:solidFill>
                <a:effectLst/>
                <a:latin typeface="Arial" panose="020B0604020202020204" pitchFamily="34" charset="0"/>
                <a:cs typeface="Arial" panose="020B0604020202020204" pitchFamily="34" charset="0"/>
              </a:rPr>
              <a:t>Increases over time</a:t>
            </a:r>
          </a:p>
          <a:p>
            <a:pPr marL="285750" indent="-285750">
              <a:lnSpc>
                <a:spcPct val="150000"/>
              </a:lnSpc>
              <a:buFont typeface="Arial" panose="020B0604020202020204" pitchFamily="34" charset="0"/>
              <a:buChar char="•"/>
            </a:pPr>
            <a:r>
              <a:rPr lang="en-US" altLang="ja-JP" sz="1600" b="1" dirty="0">
                <a:solidFill>
                  <a:srgbClr val="000000"/>
                </a:solidFill>
                <a:effectLst/>
                <a:latin typeface="Arial" panose="020B0604020202020204" pitchFamily="34" charset="0"/>
                <a:cs typeface="Arial" panose="020B0604020202020204" pitchFamily="34" charset="0"/>
              </a:rPr>
              <a:t>KSC LC-39A: </a:t>
            </a:r>
            <a:r>
              <a:rPr lang="en-US" altLang="ja-JP" sz="1600" dirty="0">
                <a:solidFill>
                  <a:srgbClr val="000000"/>
                </a:solidFill>
                <a:effectLst/>
                <a:latin typeface="Arial" panose="020B0604020202020204" pitchFamily="34" charset="0"/>
                <a:cs typeface="Arial" panose="020B0604020202020204" pitchFamily="34" charset="0"/>
              </a:rPr>
              <a:t>Has the highest success rate among launch sites. Has a 100% success rate for launches less than 5,500 kg</a:t>
            </a:r>
          </a:p>
          <a:p>
            <a:pPr marL="285750" indent="-285750">
              <a:lnSpc>
                <a:spcPct val="150000"/>
              </a:lnSpc>
              <a:buFont typeface="Arial" panose="020B0604020202020204" pitchFamily="34" charset="0"/>
              <a:buChar char="•"/>
            </a:pPr>
            <a:r>
              <a:rPr lang="en-US" altLang="ja-JP" sz="1600" b="1" dirty="0">
                <a:solidFill>
                  <a:srgbClr val="000000"/>
                </a:solidFill>
                <a:effectLst/>
                <a:latin typeface="Arial" panose="020B0604020202020204" pitchFamily="34" charset="0"/>
                <a:cs typeface="Arial" panose="020B0604020202020204" pitchFamily="34" charset="0"/>
              </a:rPr>
              <a:t>Orbits: </a:t>
            </a:r>
            <a:r>
              <a:rPr lang="en-US" altLang="ja-JP" sz="1600" dirty="0">
                <a:solidFill>
                  <a:srgbClr val="000000"/>
                </a:solidFill>
                <a:effectLst/>
                <a:latin typeface="Arial" panose="020B0604020202020204" pitchFamily="34" charset="0"/>
                <a:cs typeface="Arial" panose="020B0604020202020204" pitchFamily="34" charset="0"/>
              </a:rPr>
              <a:t>ES-L1, GEO, HEO, and SSO have a 100% success rate</a:t>
            </a:r>
          </a:p>
          <a:p>
            <a:pPr marL="285750" indent="-285750">
              <a:lnSpc>
                <a:spcPct val="150000"/>
              </a:lnSpc>
              <a:buFont typeface="Arial" panose="020B0604020202020204" pitchFamily="34" charset="0"/>
              <a:buChar char="•"/>
            </a:pPr>
            <a:r>
              <a:rPr lang="en-US" altLang="ja-JP" sz="1600" b="1" dirty="0">
                <a:solidFill>
                  <a:srgbClr val="000000"/>
                </a:solidFill>
                <a:effectLst/>
                <a:latin typeface="Arial" panose="020B0604020202020204" pitchFamily="34" charset="0"/>
                <a:cs typeface="Arial" panose="020B0604020202020204" pitchFamily="34" charset="0"/>
              </a:rPr>
              <a:t>Payload Mass: </a:t>
            </a:r>
            <a:r>
              <a:rPr lang="en-US" altLang="ja-JP" sz="1600" dirty="0">
                <a:solidFill>
                  <a:srgbClr val="000000"/>
                </a:solidFill>
                <a:effectLst/>
                <a:latin typeface="Arial" panose="020B0604020202020204" pitchFamily="34" charset="0"/>
                <a:cs typeface="Arial" panose="020B0604020202020204" pitchFamily="34" charset="0"/>
              </a:rPr>
              <a:t>Across all launch sites, the higher the payload mass (kg), the higher the success rate</a:t>
            </a: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テキスト ボックス 1">
            <a:extLst>
              <a:ext uri="{FF2B5EF4-FFF2-40B4-BE49-F238E27FC236}">
                <a16:creationId xmlns:a16="http://schemas.microsoft.com/office/drawing/2014/main" id="{7683430C-61F7-F3B2-1C9D-1746B9CA401D}"/>
              </a:ext>
            </a:extLst>
          </p:cNvPr>
          <p:cNvSpPr txBox="1"/>
          <p:nvPr/>
        </p:nvSpPr>
        <p:spPr>
          <a:xfrm>
            <a:off x="770011" y="1618897"/>
            <a:ext cx="184731" cy="461665"/>
          </a:xfrm>
          <a:prstGeom prst="rect">
            <a:avLst/>
          </a:prstGeom>
          <a:noFill/>
        </p:spPr>
        <p:txBody>
          <a:bodyPr wrap="none" rtlCol="0">
            <a:spAutoFit/>
          </a:bodyPr>
          <a:lstStyle/>
          <a:p>
            <a:endParaRPr lang="en-US" altLang="ja-JP" sz="2400" b="1" dirty="0">
              <a:solidFill>
                <a:schemeClr val="accent3">
                  <a:lumMod val="25000"/>
                </a:schemeClr>
              </a:solidFill>
              <a:latin typeface="Arial" panose="020B0604020202020204" pitchFamily="34" charset="0"/>
              <a:cs typeface="Arial" panose="020B0604020202020204" pitchFamily="34" charset="0"/>
              <a:hlinkClick r:id="rId4"/>
            </a:endParaRPr>
          </a:p>
        </p:txBody>
      </p:sp>
      <p:sp>
        <p:nvSpPr>
          <p:cNvPr id="3" name="テキスト ボックス 2">
            <a:extLst>
              <a:ext uri="{FF2B5EF4-FFF2-40B4-BE49-F238E27FC236}">
                <a16:creationId xmlns:a16="http://schemas.microsoft.com/office/drawing/2014/main" id="{432E041F-BA7A-8365-828A-4DAFFC20E046}"/>
              </a:ext>
            </a:extLst>
          </p:cNvPr>
          <p:cNvSpPr txBox="1"/>
          <p:nvPr/>
        </p:nvSpPr>
        <p:spPr>
          <a:xfrm>
            <a:off x="770011" y="1618897"/>
            <a:ext cx="10610597" cy="738664"/>
          </a:xfrm>
          <a:prstGeom prst="rect">
            <a:avLst/>
          </a:prstGeom>
          <a:noFill/>
        </p:spPr>
        <p:txBody>
          <a:bodyPr wrap="none" rtlCol="0">
            <a:spAutoFit/>
          </a:bodyPr>
          <a:lstStyle/>
          <a:p>
            <a:r>
              <a:rPr kumimoji="1" lang="en-US" altLang="ja-JP" sz="2400" b="1" dirty="0">
                <a:latin typeface="Arial" panose="020B0604020202020204" pitchFamily="34" charset="0"/>
                <a:cs typeface="Arial" panose="020B0604020202020204" pitchFamily="34" charset="0"/>
              </a:rPr>
              <a:t>My GitHub repository for this course:</a:t>
            </a:r>
          </a:p>
          <a:p>
            <a:r>
              <a:rPr kumimoji="1" lang="en-US" altLang="ja-JP" b="1" dirty="0">
                <a:latin typeface="Arial" panose="020B0604020202020204" pitchFamily="34" charset="0"/>
                <a:cs typeface="Arial" panose="020B0604020202020204" pitchFamily="34" charset="0"/>
                <a:hlinkClick r:id="rId5"/>
              </a:rPr>
              <a:t>https://github.com/Rion-Sato/My_Final_Project_of_IBM_Data_Science_Professional_Certificate</a:t>
            </a:r>
            <a:endParaRPr kumimoji="1" lang="en-US" altLang="ja-JP"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テキスト ボックス 1">
            <a:extLst>
              <a:ext uri="{FF2B5EF4-FFF2-40B4-BE49-F238E27FC236}">
                <a16:creationId xmlns:a16="http://schemas.microsoft.com/office/drawing/2014/main" id="{356666DD-F88B-AD77-C402-90B675830A90}"/>
              </a:ext>
            </a:extLst>
          </p:cNvPr>
          <p:cNvSpPr txBox="1"/>
          <p:nvPr/>
        </p:nvSpPr>
        <p:spPr>
          <a:xfrm>
            <a:off x="1432874" y="6372520"/>
            <a:ext cx="184731" cy="369332"/>
          </a:xfrm>
          <a:prstGeom prst="rect">
            <a:avLst/>
          </a:prstGeom>
          <a:noFill/>
        </p:spPr>
        <p:txBody>
          <a:bodyPr wrap="none" rtlCol="0">
            <a:spAutoFit/>
          </a:bodyPr>
          <a:lstStyle/>
          <a:p>
            <a:endParaRPr kumimoji="1" lang="ja-JP" altLang="en-US"/>
          </a:p>
        </p:txBody>
      </p:sp>
      <p:sp>
        <p:nvSpPr>
          <p:cNvPr id="3" name="テキスト ボックス 2">
            <a:extLst>
              <a:ext uri="{FF2B5EF4-FFF2-40B4-BE49-F238E27FC236}">
                <a16:creationId xmlns:a16="http://schemas.microsoft.com/office/drawing/2014/main" id="{F8C217FE-F848-E825-6EC2-0CBAC5534045}"/>
              </a:ext>
            </a:extLst>
          </p:cNvPr>
          <p:cNvSpPr txBox="1"/>
          <p:nvPr/>
        </p:nvSpPr>
        <p:spPr>
          <a:xfrm>
            <a:off x="770011" y="1633032"/>
            <a:ext cx="10515600" cy="3847207"/>
          </a:xfrm>
          <a:prstGeom prst="rect">
            <a:avLst/>
          </a:prstGeom>
          <a:noFill/>
        </p:spPr>
        <p:txBody>
          <a:bodyPr wrap="square" rtlCol="0">
            <a:spAutoFit/>
          </a:bodyPr>
          <a:lstStyle/>
          <a:p>
            <a:r>
              <a:rPr lang="en-US" altLang="ja-JP" sz="2400" b="1" u="sng" dirty="0">
                <a:solidFill>
                  <a:srgbClr val="000000"/>
                </a:solidFill>
                <a:effectLst/>
                <a:latin typeface="Arial" panose="020B0604020202020204" pitchFamily="34" charset="0"/>
                <a:cs typeface="Arial" panose="020B0604020202020204" pitchFamily="34" charset="0"/>
              </a:rPr>
              <a:t>Executive Summary</a:t>
            </a:r>
            <a:endParaRPr lang="en-US" altLang="ja-JP" sz="2400" b="1" u="sng" dirty="0">
              <a:solidFill>
                <a:schemeClr val="accent3">
                  <a:lumMod val="25000"/>
                </a:schemeClr>
              </a:solidFill>
              <a:effectLst/>
              <a:latin typeface="Arial" panose="020B0604020202020204" pitchFamily="34" charset="0"/>
              <a:cs typeface="Arial" panose="020B0604020202020204" pitchFamily="34" charset="0"/>
            </a:endParaRPr>
          </a:p>
          <a:p>
            <a:endParaRPr lang="en-US" altLang="ja-JP" sz="2000" b="1" u="sng" dirty="0">
              <a:solidFill>
                <a:schemeClr val="accent3">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2000" b="1" dirty="0">
                <a:solidFill>
                  <a:schemeClr val="accent3">
                    <a:lumMod val="25000"/>
                  </a:schemeClr>
                </a:solidFill>
                <a:latin typeface="Arial" panose="020B0604020202020204" pitchFamily="34" charset="0"/>
                <a:cs typeface="Arial" panose="020B0604020202020204" pitchFamily="34" charset="0"/>
              </a:rPr>
              <a:t>Data collection methodology</a:t>
            </a:r>
          </a:p>
          <a:p>
            <a:r>
              <a:rPr lang="en-US" altLang="ja-JP" sz="2000" dirty="0">
                <a:solidFill>
                  <a:srgbClr val="000000"/>
                </a:solidFill>
                <a:effectLst/>
                <a:latin typeface="Arial" panose="020B0604020202020204" pitchFamily="34" charset="0"/>
                <a:cs typeface="Arial" panose="020B0604020202020204" pitchFamily="34" charset="0"/>
              </a:rPr>
              <a:t>using SpaceX REST API and web scraping techniques</a:t>
            </a:r>
            <a:endParaRPr lang="en-US" altLang="ja-JP" sz="2000" dirty="0">
              <a:solidFill>
                <a:schemeClr val="accent3">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2000" b="1" dirty="0">
                <a:solidFill>
                  <a:schemeClr val="accent3">
                    <a:lumMod val="25000"/>
                  </a:schemeClr>
                </a:solidFill>
                <a:latin typeface="Arial" panose="020B0604020202020204" pitchFamily="34" charset="0"/>
                <a:cs typeface="Arial" panose="020B0604020202020204" pitchFamily="34" charset="0"/>
              </a:rPr>
              <a:t>Perform data wrangling</a:t>
            </a:r>
          </a:p>
          <a:p>
            <a:r>
              <a:rPr lang="en-US" altLang="ja-JP" sz="2000" dirty="0">
                <a:solidFill>
                  <a:srgbClr val="000000"/>
                </a:solidFill>
                <a:effectLst/>
                <a:latin typeface="Arial" panose="020B0604020202020204" pitchFamily="34" charset="0"/>
                <a:cs typeface="Arial" panose="020B0604020202020204" pitchFamily="34" charset="0"/>
              </a:rPr>
              <a:t>by filtering the data, handling missing values and applying one hot encoding to prepare the data for analysis and modeling</a:t>
            </a:r>
            <a:endParaRPr lang="en-US" altLang="ja-JP" sz="2000" dirty="0">
              <a:solidFill>
                <a:schemeClr val="accent3">
                  <a:lumMod val="25000"/>
                </a:schemeClr>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ja-JP" sz="2000" b="1" dirty="0">
                <a:solidFill>
                  <a:schemeClr val="accent3">
                    <a:lumMod val="25000"/>
                  </a:schemeClr>
                </a:solidFill>
                <a:latin typeface="Arial" panose="020B0604020202020204" pitchFamily="34" charset="0"/>
                <a:cs typeface="Arial" panose="020B0604020202020204" pitchFamily="34" charset="0"/>
              </a:rPr>
              <a:t>Perform EDA using visualization and SQL</a:t>
            </a:r>
          </a:p>
          <a:p>
            <a:pPr marL="285750" indent="-285750">
              <a:buFont typeface="Arial" panose="020B0604020202020204" pitchFamily="34" charset="0"/>
              <a:buChar char="•"/>
            </a:pPr>
            <a:r>
              <a:rPr lang="en-US" altLang="ja-JP" sz="2000" b="1" dirty="0">
                <a:solidFill>
                  <a:schemeClr val="accent3">
                    <a:lumMod val="25000"/>
                  </a:schemeClr>
                </a:solidFill>
                <a:latin typeface="Arial" panose="020B0604020202020204" pitchFamily="34" charset="0"/>
                <a:cs typeface="Arial" panose="020B0604020202020204" pitchFamily="34" charset="0"/>
              </a:rPr>
              <a:t>Perform interactive visual analytics using Folium and </a:t>
            </a:r>
            <a:r>
              <a:rPr lang="en-US" altLang="ja-JP" sz="2000" b="1" dirty="0" err="1">
                <a:solidFill>
                  <a:schemeClr val="accent3">
                    <a:lumMod val="25000"/>
                  </a:schemeClr>
                </a:solidFill>
                <a:latin typeface="Arial" panose="020B0604020202020204" pitchFamily="34" charset="0"/>
                <a:cs typeface="Arial" panose="020B0604020202020204" pitchFamily="34" charset="0"/>
              </a:rPr>
              <a:t>Plotly</a:t>
            </a:r>
            <a:r>
              <a:rPr lang="en-US" altLang="ja-JP" sz="2000" b="1" dirty="0">
                <a:solidFill>
                  <a:schemeClr val="accent3">
                    <a:lumMod val="25000"/>
                  </a:schemeClr>
                </a:solidFill>
                <a:latin typeface="Arial" panose="020B0604020202020204" pitchFamily="34" charset="0"/>
                <a:cs typeface="Arial" panose="020B0604020202020204" pitchFamily="34" charset="0"/>
              </a:rPr>
              <a:t> Dash</a:t>
            </a:r>
          </a:p>
          <a:p>
            <a:pPr marL="285750" indent="-285750">
              <a:buFont typeface="Arial" panose="020B0604020202020204" pitchFamily="34" charset="0"/>
              <a:buChar char="•"/>
            </a:pPr>
            <a:r>
              <a:rPr lang="en-US" altLang="ja-JP" sz="2000" b="1" dirty="0">
                <a:solidFill>
                  <a:schemeClr val="accent3">
                    <a:lumMod val="25000"/>
                  </a:schemeClr>
                </a:solidFill>
                <a:latin typeface="Arial" panose="020B0604020202020204" pitchFamily="34" charset="0"/>
                <a:cs typeface="Arial" panose="020B0604020202020204" pitchFamily="34" charset="0"/>
              </a:rPr>
              <a:t>Perform predictive analysis using classification models</a:t>
            </a:r>
          </a:p>
          <a:p>
            <a:r>
              <a:rPr lang="en-US" altLang="ja-JP" sz="2000" dirty="0">
                <a:solidFill>
                  <a:srgbClr val="000000"/>
                </a:solidFill>
                <a:effectLst/>
                <a:latin typeface="Arial" panose="020B0604020202020204" pitchFamily="34" charset="0"/>
                <a:cs typeface="Arial" panose="020B0604020202020204" pitchFamily="34" charset="0"/>
              </a:rPr>
              <a:t>using classification models and </a:t>
            </a:r>
            <a:r>
              <a:rPr lang="en-US" altLang="ja-JP" sz="2000" dirty="0">
                <a:solidFill>
                  <a:srgbClr val="000000"/>
                </a:solidFill>
                <a:latin typeface="Arial" panose="020B0604020202020204" pitchFamily="34" charset="0"/>
                <a:cs typeface="Arial" panose="020B0604020202020204" pitchFamily="34" charset="0"/>
              </a:rPr>
              <a:t>t</a:t>
            </a:r>
            <a:r>
              <a:rPr lang="en-US" altLang="ja-JP" sz="2000" dirty="0">
                <a:solidFill>
                  <a:srgbClr val="000000"/>
                </a:solidFill>
                <a:effectLst/>
                <a:latin typeface="Arial" panose="020B0604020202020204" pitchFamily="34" charset="0"/>
                <a:cs typeface="Arial" panose="020B0604020202020204" pitchFamily="34" charset="0"/>
              </a:rPr>
              <a:t>une and evaluate models to find best model and parameters</a:t>
            </a:r>
            <a:endParaRPr lang="en-US" altLang="ja-JP" sz="2000"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テキスト ボックス 1">
            <a:extLst>
              <a:ext uri="{FF2B5EF4-FFF2-40B4-BE49-F238E27FC236}">
                <a16:creationId xmlns:a16="http://schemas.microsoft.com/office/drawing/2014/main" id="{6BC1EDD9-F733-B60E-ADAA-EECA950056EA}"/>
              </a:ext>
            </a:extLst>
          </p:cNvPr>
          <p:cNvSpPr txBox="1"/>
          <p:nvPr/>
        </p:nvSpPr>
        <p:spPr>
          <a:xfrm>
            <a:off x="770011" y="1435069"/>
            <a:ext cx="1878921" cy="461665"/>
          </a:xfrm>
          <a:prstGeom prst="rect">
            <a:avLst/>
          </a:prstGeom>
          <a:noFill/>
        </p:spPr>
        <p:txBody>
          <a:bodyPr wrap="square" rtlCol="0">
            <a:spAutoFit/>
          </a:bodyPr>
          <a:lstStyle/>
          <a:p>
            <a:r>
              <a:rPr lang="en-US" altLang="ja-JP" sz="2400" b="1" u="sng" dirty="0">
                <a:solidFill>
                  <a:srgbClr val="000000"/>
                </a:solidFill>
                <a:effectLst/>
                <a:latin typeface="Arial" panose="020B0604020202020204" pitchFamily="34" charset="0"/>
                <a:cs typeface="Arial" panose="020B0604020202020204" pitchFamily="34" charset="0"/>
              </a:rPr>
              <a:t>Flowcharts</a:t>
            </a:r>
            <a:endParaRPr lang="en-US" altLang="ja-JP" sz="2000" b="1" u="sng" dirty="0">
              <a:solidFill>
                <a:schemeClr val="accent3">
                  <a:lumMod val="25000"/>
                </a:schemeClr>
              </a:solidFill>
              <a:latin typeface="Arial" panose="020B0604020202020204" pitchFamily="34" charset="0"/>
              <a:cs typeface="Arial" panose="020B0604020202020204" pitchFamily="34" charset="0"/>
            </a:endParaRPr>
          </a:p>
        </p:txBody>
      </p:sp>
      <p:sp>
        <p:nvSpPr>
          <p:cNvPr id="19" name="テキスト ボックス 18">
            <a:extLst>
              <a:ext uri="{FF2B5EF4-FFF2-40B4-BE49-F238E27FC236}">
                <a16:creationId xmlns:a16="http://schemas.microsoft.com/office/drawing/2014/main" id="{A15690B8-6659-2A8E-5D09-3B4868401260}"/>
              </a:ext>
            </a:extLst>
          </p:cNvPr>
          <p:cNvSpPr txBox="1"/>
          <p:nvPr/>
        </p:nvSpPr>
        <p:spPr>
          <a:xfrm>
            <a:off x="770011" y="5493314"/>
            <a:ext cx="10809369" cy="538609"/>
          </a:xfrm>
          <a:prstGeom prst="rect">
            <a:avLst/>
          </a:prstGeom>
          <a:noFill/>
        </p:spPr>
        <p:txBody>
          <a:bodyPr wrap="none" rtlCol="0">
            <a:spAutoFit/>
          </a:bodyPr>
          <a:lstStyle/>
          <a:p>
            <a:r>
              <a:rPr lang="en-US" altLang="ja-JP" sz="1800" b="1" dirty="0">
                <a:solidFill>
                  <a:schemeClr val="accent3">
                    <a:lumMod val="25000"/>
                  </a:schemeClr>
                </a:solidFill>
                <a:latin typeface="Arial" panose="020B0604020202020204" pitchFamily="34" charset="0"/>
                <a:cs typeface="Arial" panose="020B0604020202020204" pitchFamily="34" charset="0"/>
              </a:rPr>
              <a:t>GitHub URL</a:t>
            </a:r>
            <a:endParaRPr lang="en-US" altLang="ja-JP" b="1" dirty="0">
              <a:solidFill>
                <a:schemeClr val="accent3">
                  <a:lumMod val="25000"/>
                </a:schemeClr>
              </a:solidFill>
              <a:latin typeface="Arial" panose="020B0604020202020204" pitchFamily="34" charset="0"/>
              <a:cs typeface="Arial" panose="020B0604020202020204" pitchFamily="34" charset="0"/>
              <a:hlinkClick r:id="rId3"/>
            </a:endParaRPr>
          </a:p>
          <a:p>
            <a:r>
              <a:rPr lang="en-US" altLang="ja-JP" sz="1100" b="1" dirty="0">
                <a:solidFill>
                  <a:schemeClr val="accent3">
                    <a:lumMod val="25000"/>
                  </a:schemeClr>
                </a:solidFill>
                <a:latin typeface="Arial" panose="020B0604020202020204" pitchFamily="34" charset="0"/>
                <a:cs typeface="Arial" panose="020B0604020202020204" pitchFamily="34" charset="0"/>
                <a:hlinkClick r:id="rId3"/>
              </a:rPr>
              <a:t>https://github.com/Rion-Sato/My_Final_Project_of_IBM_Data_Science_Professional_Certificate/blob/main/Week1/jupyter-labs-spacex-data-collection-api.ipynb</a:t>
            </a:r>
            <a:endParaRPr lang="en-US" altLang="ja-JP" sz="1100" b="1" dirty="0">
              <a:solidFill>
                <a:schemeClr val="accent3">
                  <a:lumMod val="25000"/>
                </a:schemeClr>
              </a:solidFill>
              <a:latin typeface="Arial" panose="020B0604020202020204" pitchFamily="34" charset="0"/>
              <a:cs typeface="Arial" panose="020B0604020202020204" pitchFamily="34" charset="0"/>
            </a:endParaRPr>
          </a:p>
        </p:txBody>
      </p:sp>
      <p:sp>
        <p:nvSpPr>
          <p:cNvPr id="64" name="テキスト ボックス 63">
            <a:extLst>
              <a:ext uri="{FF2B5EF4-FFF2-40B4-BE49-F238E27FC236}">
                <a16:creationId xmlns:a16="http://schemas.microsoft.com/office/drawing/2014/main" id="{410E7875-7612-53EE-D1E9-D4251EB31491}"/>
              </a:ext>
            </a:extLst>
          </p:cNvPr>
          <p:cNvSpPr txBox="1"/>
          <p:nvPr/>
        </p:nvSpPr>
        <p:spPr>
          <a:xfrm>
            <a:off x="1693899" y="2512836"/>
            <a:ext cx="184731" cy="307777"/>
          </a:xfrm>
          <a:prstGeom prst="rect">
            <a:avLst/>
          </a:prstGeom>
          <a:noFill/>
        </p:spPr>
        <p:txBody>
          <a:bodyPr wrap="square" rtlCol="0">
            <a:spAutoFit/>
          </a:bodyPr>
          <a:lstStyle/>
          <a:p>
            <a:endParaRPr kumimoji="1" lang="ja-JP" altLang="en-US" sz="1400">
              <a:solidFill>
                <a:schemeClr val="bg1"/>
              </a:solidFill>
              <a:latin typeface="Arial" panose="020B0604020202020204" pitchFamily="34" charset="0"/>
              <a:cs typeface="Arial" panose="020B0604020202020204" pitchFamily="34" charset="0"/>
            </a:endParaRPr>
          </a:p>
        </p:txBody>
      </p:sp>
      <p:sp>
        <p:nvSpPr>
          <p:cNvPr id="356" name="AutoShape 8">
            <a:extLst>
              <a:ext uri="{FF2B5EF4-FFF2-40B4-BE49-F238E27FC236}">
                <a16:creationId xmlns:a16="http://schemas.microsoft.com/office/drawing/2014/main" id="{F642F953-6929-A238-B970-4A718F47E3C1}"/>
              </a:ext>
            </a:extLst>
          </p:cNvPr>
          <p:cNvSpPr/>
          <p:nvPr/>
        </p:nvSpPr>
        <p:spPr>
          <a:xfrm flipV="1">
            <a:off x="3094577" y="2576129"/>
            <a:ext cx="775455" cy="11184"/>
          </a:xfrm>
          <a:prstGeom prst="line">
            <a:avLst/>
          </a:prstGeom>
          <a:ln w="28575" cap="flat">
            <a:solidFill>
              <a:schemeClr val="tx1"/>
            </a:solidFill>
            <a:prstDash val="solid"/>
            <a:headEnd type="none" w="sm" len="sm"/>
            <a:tailEnd type="arrow" w="med" len="sm"/>
          </a:ln>
        </p:spPr>
      </p:sp>
      <p:sp>
        <p:nvSpPr>
          <p:cNvPr id="357" name="Freeform 42">
            <a:extLst>
              <a:ext uri="{FF2B5EF4-FFF2-40B4-BE49-F238E27FC236}">
                <a16:creationId xmlns:a16="http://schemas.microsoft.com/office/drawing/2014/main" id="{2EB95548-33DA-26CB-6A5E-565FEC4AAC7C}"/>
              </a:ext>
            </a:extLst>
          </p:cNvPr>
          <p:cNvSpPr/>
          <p:nvPr/>
        </p:nvSpPr>
        <p:spPr>
          <a:xfrm>
            <a:off x="1430877" y="227616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Request data</a:t>
            </a:r>
          </a:p>
        </p:txBody>
      </p:sp>
      <p:sp>
        <p:nvSpPr>
          <p:cNvPr id="358" name="Freeform 42">
            <a:extLst>
              <a:ext uri="{FF2B5EF4-FFF2-40B4-BE49-F238E27FC236}">
                <a16:creationId xmlns:a16="http://schemas.microsoft.com/office/drawing/2014/main" id="{71C06187-D185-E3CA-6975-76681781A61D}"/>
              </a:ext>
            </a:extLst>
          </p:cNvPr>
          <p:cNvSpPr/>
          <p:nvPr/>
        </p:nvSpPr>
        <p:spPr>
          <a:xfrm>
            <a:off x="8748342" y="3660549"/>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Create </a:t>
            </a:r>
            <a:r>
              <a:rPr lang="en-US" altLang="ja-JP" sz="1400" dirty="0" err="1">
                <a:solidFill>
                  <a:schemeClr val="bg1"/>
                </a:solidFill>
                <a:effectLst/>
                <a:latin typeface="Arial" panose="020B0604020202020204" pitchFamily="34" charset="0"/>
                <a:cs typeface="Arial" panose="020B0604020202020204" pitchFamily="34" charset="0"/>
              </a:rPr>
              <a:t>dataframe</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359" name="Freeform 42">
            <a:extLst>
              <a:ext uri="{FF2B5EF4-FFF2-40B4-BE49-F238E27FC236}">
                <a16:creationId xmlns:a16="http://schemas.microsoft.com/office/drawing/2014/main" id="{A57F108F-7516-8048-7657-2999A7BB9863}"/>
              </a:ext>
            </a:extLst>
          </p:cNvPr>
          <p:cNvSpPr/>
          <p:nvPr/>
        </p:nvSpPr>
        <p:spPr>
          <a:xfrm>
            <a:off x="8748342" y="226981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latin typeface="Arial" panose="020B0604020202020204" pitchFamily="34" charset="0"/>
                <a:cs typeface="Arial" panose="020B0604020202020204" pitchFamily="34" charset="0"/>
              </a:rPr>
              <a:t>Create dictionary</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360" name="Freeform 42">
            <a:extLst>
              <a:ext uri="{FF2B5EF4-FFF2-40B4-BE49-F238E27FC236}">
                <a16:creationId xmlns:a16="http://schemas.microsoft.com/office/drawing/2014/main" id="{3F4DCCAF-8BA1-5169-DB79-7AF11275F946}"/>
              </a:ext>
            </a:extLst>
          </p:cNvPr>
          <p:cNvSpPr/>
          <p:nvPr/>
        </p:nvSpPr>
        <p:spPr>
          <a:xfrm>
            <a:off x="6309187" y="226981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latin typeface="Arial" panose="020B0604020202020204" pitchFamily="34" charset="0"/>
                <a:cs typeface="Arial" panose="020B0604020202020204" pitchFamily="34" charset="0"/>
              </a:rPr>
              <a:t>Request information</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361" name="Freeform 42">
            <a:extLst>
              <a:ext uri="{FF2B5EF4-FFF2-40B4-BE49-F238E27FC236}">
                <a16:creationId xmlns:a16="http://schemas.microsoft.com/office/drawing/2014/main" id="{E33D9B52-9C4B-55AC-01CF-A197C13165F1}"/>
              </a:ext>
            </a:extLst>
          </p:cNvPr>
          <p:cNvSpPr/>
          <p:nvPr/>
        </p:nvSpPr>
        <p:spPr>
          <a:xfrm>
            <a:off x="3870032" y="2277024"/>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latin typeface="Arial" panose="020B0604020202020204" pitchFamily="34" charset="0"/>
                <a:cs typeface="Arial" panose="020B0604020202020204" pitchFamily="34" charset="0"/>
              </a:rPr>
              <a:t>Decode response</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362" name="AutoShape 8">
            <a:extLst>
              <a:ext uri="{FF2B5EF4-FFF2-40B4-BE49-F238E27FC236}">
                <a16:creationId xmlns:a16="http://schemas.microsoft.com/office/drawing/2014/main" id="{84F9FE21-49ED-6A3B-81C3-D0FAF6725586}"/>
              </a:ext>
            </a:extLst>
          </p:cNvPr>
          <p:cNvSpPr/>
          <p:nvPr/>
        </p:nvSpPr>
        <p:spPr>
          <a:xfrm flipH="1">
            <a:off x="7972887" y="3971697"/>
            <a:ext cx="775748" cy="11185"/>
          </a:xfrm>
          <a:prstGeom prst="line">
            <a:avLst/>
          </a:prstGeom>
          <a:ln w="28575" cap="flat">
            <a:solidFill>
              <a:schemeClr val="tx1"/>
            </a:solidFill>
            <a:prstDash val="solid"/>
            <a:headEnd type="none" w="sm" len="sm"/>
            <a:tailEnd type="arrow" w="med" len="sm"/>
          </a:ln>
        </p:spPr>
      </p:sp>
      <p:sp>
        <p:nvSpPr>
          <p:cNvPr id="363" name="AutoShape 8">
            <a:extLst>
              <a:ext uri="{FF2B5EF4-FFF2-40B4-BE49-F238E27FC236}">
                <a16:creationId xmlns:a16="http://schemas.microsoft.com/office/drawing/2014/main" id="{D92E4EA4-DEBC-7D83-E353-A8C99842D3FC}"/>
              </a:ext>
            </a:extLst>
          </p:cNvPr>
          <p:cNvSpPr/>
          <p:nvPr/>
        </p:nvSpPr>
        <p:spPr>
          <a:xfrm>
            <a:off x="5516478" y="2605043"/>
            <a:ext cx="792709" cy="0"/>
          </a:xfrm>
          <a:prstGeom prst="line">
            <a:avLst/>
          </a:prstGeom>
          <a:ln w="28575" cap="flat">
            <a:solidFill>
              <a:schemeClr val="tx1"/>
            </a:solidFill>
            <a:prstDash val="solid"/>
            <a:headEnd type="none" w="sm" len="sm"/>
            <a:tailEnd type="arrow" w="med" len="sm"/>
          </a:ln>
        </p:spPr>
      </p:sp>
      <p:sp>
        <p:nvSpPr>
          <p:cNvPr id="364" name="AutoShape 8">
            <a:extLst>
              <a:ext uri="{FF2B5EF4-FFF2-40B4-BE49-F238E27FC236}">
                <a16:creationId xmlns:a16="http://schemas.microsoft.com/office/drawing/2014/main" id="{494D8957-F638-625B-2599-2F9B1AB91348}"/>
              </a:ext>
            </a:extLst>
          </p:cNvPr>
          <p:cNvSpPr/>
          <p:nvPr/>
        </p:nvSpPr>
        <p:spPr>
          <a:xfrm>
            <a:off x="7955633" y="2599392"/>
            <a:ext cx="792709" cy="0"/>
          </a:xfrm>
          <a:prstGeom prst="line">
            <a:avLst/>
          </a:prstGeom>
          <a:ln w="28575" cap="flat">
            <a:solidFill>
              <a:schemeClr val="tx1"/>
            </a:solidFill>
            <a:prstDash val="solid"/>
            <a:headEnd type="none" w="sm" len="sm"/>
            <a:tailEnd type="arrow" w="med" len="sm"/>
          </a:ln>
        </p:spPr>
      </p:sp>
      <p:sp>
        <p:nvSpPr>
          <p:cNvPr id="365" name="AutoShape 8">
            <a:extLst>
              <a:ext uri="{FF2B5EF4-FFF2-40B4-BE49-F238E27FC236}">
                <a16:creationId xmlns:a16="http://schemas.microsoft.com/office/drawing/2014/main" id="{0F222E24-1CFD-D7F6-8DE6-5F85029FC18A}"/>
              </a:ext>
            </a:extLst>
          </p:cNvPr>
          <p:cNvSpPr/>
          <p:nvPr/>
        </p:nvSpPr>
        <p:spPr>
          <a:xfrm>
            <a:off x="9580192" y="2892112"/>
            <a:ext cx="3942" cy="779631"/>
          </a:xfrm>
          <a:prstGeom prst="line">
            <a:avLst/>
          </a:prstGeom>
          <a:ln w="28575" cap="flat">
            <a:solidFill>
              <a:schemeClr val="tx1"/>
            </a:solidFill>
            <a:prstDash val="solid"/>
            <a:headEnd type="none" w="sm" len="sm"/>
            <a:tailEnd type="arrow" w="med" len="sm"/>
          </a:ln>
        </p:spPr>
      </p:sp>
      <p:sp>
        <p:nvSpPr>
          <p:cNvPr id="366" name="Freeform 42">
            <a:extLst>
              <a:ext uri="{FF2B5EF4-FFF2-40B4-BE49-F238E27FC236}">
                <a16:creationId xmlns:a16="http://schemas.microsoft.com/office/drawing/2014/main" id="{334F29F7-BF58-5E33-459C-66B9E87283D1}"/>
              </a:ext>
            </a:extLst>
          </p:cNvPr>
          <p:cNvSpPr/>
          <p:nvPr/>
        </p:nvSpPr>
        <p:spPr>
          <a:xfrm>
            <a:off x="1430877" y="367173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Export data</a:t>
            </a:r>
          </a:p>
        </p:txBody>
      </p:sp>
      <p:sp>
        <p:nvSpPr>
          <p:cNvPr id="367" name="Freeform 42">
            <a:extLst>
              <a:ext uri="{FF2B5EF4-FFF2-40B4-BE49-F238E27FC236}">
                <a16:creationId xmlns:a16="http://schemas.microsoft.com/office/drawing/2014/main" id="{15A7DCA8-38AD-317F-84A7-BE64F8B27BB1}"/>
              </a:ext>
            </a:extLst>
          </p:cNvPr>
          <p:cNvSpPr/>
          <p:nvPr/>
        </p:nvSpPr>
        <p:spPr>
          <a:xfrm>
            <a:off x="3870032" y="3671743"/>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latin typeface="Arial" panose="020B0604020202020204" pitchFamily="34" charset="0"/>
                <a:cs typeface="Arial" panose="020B0604020202020204" pitchFamily="34" charset="0"/>
              </a:rPr>
              <a:t>Replace missing values</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368" name="Freeform 42">
            <a:extLst>
              <a:ext uri="{FF2B5EF4-FFF2-40B4-BE49-F238E27FC236}">
                <a16:creationId xmlns:a16="http://schemas.microsoft.com/office/drawing/2014/main" id="{7098250C-9186-109D-9E51-6EECAA24F7CF}"/>
              </a:ext>
            </a:extLst>
          </p:cNvPr>
          <p:cNvSpPr/>
          <p:nvPr/>
        </p:nvSpPr>
        <p:spPr>
          <a:xfrm>
            <a:off x="6309187" y="3660549"/>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Filter </a:t>
            </a:r>
            <a:r>
              <a:rPr lang="en-US" altLang="ja-JP" sz="1400" dirty="0" err="1">
                <a:solidFill>
                  <a:schemeClr val="bg1"/>
                </a:solidFill>
                <a:effectLst/>
                <a:latin typeface="Arial" panose="020B0604020202020204" pitchFamily="34" charset="0"/>
                <a:cs typeface="Arial" panose="020B0604020202020204" pitchFamily="34" charset="0"/>
              </a:rPr>
              <a:t>dataframe</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369" name="AutoShape 8">
            <a:extLst>
              <a:ext uri="{FF2B5EF4-FFF2-40B4-BE49-F238E27FC236}">
                <a16:creationId xmlns:a16="http://schemas.microsoft.com/office/drawing/2014/main" id="{EC95EA5F-269E-CFC7-2610-6AE17EC27545}"/>
              </a:ext>
            </a:extLst>
          </p:cNvPr>
          <p:cNvSpPr/>
          <p:nvPr/>
        </p:nvSpPr>
        <p:spPr>
          <a:xfrm flipH="1">
            <a:off x="3085803" y="3971696"/>
            <a:ext cx="775748" cy="11185"/>
          </a:xfrm>
          <a:prstGeom prst="line">
            <a:avLst/>
          </a:prstGeom>
          <a:ln w="28575" cap="flat">
            <a:solidFill>
              <a:schemeClr val="tx1"/>
            </a:solidFill>
            <a:prstDash val="solid"/>
            <a:headEnd type="none" w="sm" len="sm"/>
            <a:tailEnd type="arrow" w="med" len="sm"/>
          </a:ln>
        </p:spPr>
      </p:sp>
      <p:sp>
        <p:nvSpPr>
          <p:cNvPr id="370" name="AutoShape 8">
            <a:extLst>
              <a:ext uri="{FF2B5EF4-FFF2-40B4-BE49-F238E27FC236}">
                <a16:creationId xmlns:a16="http://schemas.microsoft.com/office/drawing/2014/main" id="{7F98742A-5E91-CE1A-C668-97E20497979C}"/>
              </a:ext>
            </a:extLst>
          </p:cNvPr>
          <p:cNvSpPr/>
          <p:nvPr/>
        </p:nvSpPr>
        <p:spPr>
          <a:xfrm flipH="1">
            <a:off x="5524958" y="3966104"/>
            <a:ext cx="775748" cy="11185"/>
          </a:xfrm>
          <a:prstGeom prst="line">
            <a:avLst/>
          </a:prstGeom>
          <a:ln w="28575" cap="flat">
            <a:solidFill>
              <a:schemeClr val="tx1"/>
            </a:solidFill>
            <a:prstDash val="solid"/>
            <a:headEnd type="none" w="sm" len="sm"/>
            <a:tailEnd type="arrow" w="med" len="sm"/>
          </a:ln>
        </p:spPr>
      </p:sp>
    </p:spTree>
    <p:extLst>
      <p:ext uri="{BB962C8B-B14F-4D97-AF65-F5344CB8AC3E}">
        <p14:creationId xmlns:p14="http://schemas.microsoft.com/office/powerpoint/2010/main" val="259352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3" name="テキスト ボックス 22">
            <a:extLst>
              <a:ext uri="{FF2B5EF4-FFF2-40B4-BE49-F238E27FC236}">
                <a16:creationId xmlns:a16="http://schemas.microsoft.com/office/drawing/2014/main" id="{5FCA5090-AB85-0757-15D6-A2C73B680F08}"/>
              </a:ext>
            </a:extLst>
          </p:cNvPr>
          <p:cNvSpPr txBox="1"/>
          <p:nvPr/>
        </p:nvSpPr>
        <p:spPr>
          <a:xfrm>
            <a:off x="770011" y="1392499"/>
            <a:ext cx="1878921" cy="461665"/>
          </a:xfrm>
          <a:prstGeom prst="rect">
            <a:avLst/>
          </a:prstGeom>
          <a:noFill/>
        </p:spPr>
        <p:txBody>
          <a:bodyPr wrap="square" rtlCol="0">
            <a:spAutoFit/>
          </a:bodyPr>
          <a:lstStyle/>
          <a:p>
            <a:r>
              <a:rPr lang="en-US" altLang="ja-JP" sz="2400" b="1" u="sng" dirty="0">
                <a:solidFill>
                  <a:srgbClr val="000000"/>
                </a:solidFill>
                <a:effectLst/>
                <a:latin typeface="Arial" panose="020B0604020202020204" pitchFamily="34" charset="0"/>
                <a:cs typeface="Arial" panose="020B0604020202020204" pitchFamily="34" charset="0"/>
              </a:rPr>
              <a:t>Flowcharts</a:t>
            </a:r>
            <a:endParaRPr lang="en-US" altLang="ja-JP" sz="2000" b="1" u="sng" dirty="0">
              <a:solidFill>
                <a:schemeClr val="accent3">
                  <a:lumMod val="25000"/>
                </a:schemeClr>
              </a:solidFill>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B4212566-7D37-9182-33CC-8C4D73DC4289}"/>
              </a:ext>
            </a:extLst>
          </p:cNvPr>
          <p:cNvSpPr txBox="1"/>
          <p:nvPr/>
        </p:nvSpPr>
        <p:spPr>
          <a:xfrm>
            <a:off x="1693899" y="2470266"/>
            <a:ext cx="184731" cy="307777"/>
          </a:xfrm>
          <a:prstGeom prst="rect">
            <a:avLst/>
          </a:prstGeom>
          <a:noFill/>
        </p:spPr>
        <p:txBody>
          <a:bodyPr wrap="square" rtlCol="0">
            <a:spAutoFit/>
          </a:bodyPr>
          <a:lstStyle/>
          <a:p>
            <a:endParaRPr kumimoji="1" lang="ja-JP" altLang="en-US" sz="1400">
              <a:solidFill>
                <a:schemeClr val="bg1"/>
              </a:solidFill>
              <a:latin typeface="Arial" panose="020B0604020202020204" pitchFamily="34" charset="0"/>
              <a:cs typeface="Arial" panose="020B0604020202020204" pitchFamily="34" charset="0"/>
            </a:endParaRPr>
          </a:p>
        </p:txBody>
      </p:sp>
      <p:sp>
        <p:nvSpPr>
          <p:cNvPr id="25" name="AutoShape 8">
            <a:extLst>
              <a:ext uri="{FF2B5EF4-FFF2-40B4-BE49-F238E27FC236}">
                <a16:creationId xmlns:a16="http://schemas.microsoft.com/office/drawing/2014/main" id="{FC35237F-2A83-6283-595A-BE88DC00A58A}"/>
              </a:ext>
            </a:extLst>
          </p:cNvPr>
          <p:cNvSpPr/>
          <p:nvPr/>
        </p:nvSpPr>
        <p:spPr>
          <a:xfrm flipV="1">
            <a:off x="3094577" y="2533559"/>
            <a:ext cx="775455" cy="11184"/>
          </a:xfrm>
          <a:prstGeom prst="line">
            <a:avLst/>
          </a:prstGeom>
          <a:ln w="28575" cap="flat">
            <a:solidFill>
              <a:schemeClr val="tx1"/>
            </a:solidFill>
            <a:prstDash val="solid"/>
            <a:headEnd type="none" w="sm" len="sm"/>
            <a:tailEnd type="arrow" w="med" len="sm"/>
          </a:ln>
        </p:spPr>
      </p:sp>
      <p:sp>
        <p:nvSpPr>
          <p:cNvPr id="26" name="Freeform 42">
            <a:extLst>
              <a:ext uri="{FF2B5EF4-FFF2-40B4-BE49-F238E27FC236}">
                <a16:creationId xmlns:a16="http://schemas.microsoft.com/office/drawing/2014/main" id="{38EC35FC-B2FB-0F3A-C3BF-05824DE3B915}"/>
              </a:ext>
            </a:extLst>
          </p:cNvPr>
          <p:cNvSpPr/>
          <p:nvPr/>
        </p:nvSpPr>
        <p:spPr>
          <a:xfrm>
            <a:off x="1430877" y="223359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Request data</a:t>
            </a:r>
          </a:p>
        </p:txBody>
      </p:sp>
      <p:sp>
        <p:nvSpPr>
          <p:cNvPr id="27" name="Freeform 42">
            <a:extLst>
              <a:ext uri="{FF2B5EF4-FFF2-40B4-BE49-F238E27FC236}">
                <a16:creationId xmlns:a16="http://schemas.microsoft.com/office/drawing/2014/main" id="{1770F0F2-463D-6E5C-5CE6-E2971DCF6F82}"/>
              </a:ext>
            </a:extLst>
          </p:cNvPr>
          <p:cNvSpPr/>
          <p:nvPr/>
        </p:nvSpPr>
        <p:spPr>
          <a:xfrm>
            <a:off x="8748342" y="3617979"/>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latin typeface="Arial" panose="020B0604020202020204" pitchFamily="34" charset="0"/>
                <a:cs typeface="Arial" panose="020B0604020202020204" pitchFamily="34" charset="0"/>
              </a:rPr>
              <a:t>Create dictionary</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28" name="Freeform 42">
            <a:extLst>
              <a:ext uri="{FF2B5EF4-FFF2-40B4-BE49-F238E27FC236}">
                <a16:creationId xmlns:a16="http://schemas.microsoft.com/office/drawing/2014/main" id="{C32A44CB-0BC4-5F78-7AD9-6E6F7DB6E13C}"/>
              </a:ext>
            </a:extLst>
          </p:cNvPr>
          <p:cNvSpPr/>
          <p:nvPr/>
        </p:nvSpPr>
        <p:spPr>
          <a:xfrm>
            <a:off x="8748342" y="222724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Collect data</a:t>
            </a:r>
          </a:p>
        </p:txBody>
      </p:sp>
      <p:sp>
        <p:nvSpPr>
          <p:cNvPr id="29" name="Freeform 42">
            <a:extLst>
              <a:ext uri="{FF2B5EF4-FFF2-40B4-BE49-F238E27FC236}">
                <a16:creationId xmlns:a16="http://schemas.microsoft.com/office/drawing/2014/main" id="{019E0F23-9616-AF32-F08F-0BA66C7AC9C1}"/>
              </a:ext>
            </a:extLst>
          </p:cNvPr>
          <p:cNvSpPr/>
          <p:nvPr/>
        </p:nvSpPr>
        <p:spPr>
          <a:xfrm>
            <a:off x="6309187" y="222724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Extract column names</a:t>
            </a:r>
          </a:p>
        </p:txBody>
      </p:sp>
      <p:sp>
        <p:nvSpPr>
          <p:cNvPr id="30" name="Freeform 42">
            <a:extLst>
              <a:ext uri="{FF2B5EF4-FFF2-40B4-BE49-F238E27FC236}">
                <a16:creationId xmlns:a16="http://schemas.microsoft.com/office/drawing/2014/main" id="{5EC1C7ED-6643-B2C5-D734-FB67BCBAE9CC}"/>
              </a:ext>
            </a:extLst>
          </p:cNvPr>
          <p:cNvSpPr/>
          <p:nvPr/>
        </p:nvSpPr>
        <p:spPr>
          <a:xfrm>
            <a:off x="3870032" y="2234454"/>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Create </a:t>
            </a:r>
            <a:r>
              <a:rPr lang="en-US" altLang="ja-JP" sz="1400" dirty="0" err="1">
                <a:solidFill>
                  <a:schemeClr val="bg1"/>
                </a:solidFill>
                <a:effectLst/>
                <a:latin typeface="Arial" panose="020B0604020202020204" pitchFamily="34" charset="0"/>
                <a:cs typeface="Arial" panose="020B0604020202020204" pitchFamily="34" charset="0"/>
              </a:rPr>
              <a:t>Beatiful</a:t>
            </a:r>
            <a:r>
              <a:rPr lang="en-US" altLang="ja-JP" sz="1400" dirty="0" err="1">
                <a:solidFill>
                  <a:schemeClr val="bg1"/>
                </a:solidFill>
                <a:latin typeface="Arial" panose="020B0604020202020204" pitchFamily="34" charset="0"/>
                <a:cs typeface="Arial" panose="020B0604020202020204" pitchFamily="34" charset="0"/>
              </a:rPr>
              <a:t>Soup</a:t>
            </a:r>
            <a:r>
              <a:rPr lang="en-US" altLang="ja-JP" sz="1400" dirty="0">
                <a:solidFill>
                  <a:schemeClr val="bg1"/>
                </a:solidFill>
                <a:latin typeface="Arial" panose="020B0604020202020204" pitchFamily="34" charset="0"/>
                <a:cs typeface="Arial" panose="020B0604020202020204" pitchFamily="34" charset="0"/>
              </a:rPr>
              <a:t> object</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31" name="AutoShape 8">
            <a:extLst>
              <a:ext uri="{FF2B5EF4-FFF2-40B4-BE49-F238E27FC236}">
                <a16:creationId xmlns:a16="http://schemas.microsoft.com/office/drawing/2014/main" id="{6303B21A-AA2F-6409-2E51-F17651F5146D}"/>
              </a:ext>
            </a:extLst>
          </p:cNvPr>
          <p:cNvSpPr/>
          <p:nvPr/>
        </p:nvSpPr>
        <p:spPr>
          <a:xfrm flipH="1">
            <a:off x="7972887" y="3929127"/>
            <a:ext cx="775748" cy="11185"/>
          </a:xfrm>
          <a:prstGeom prst="line">
            <a:avLst/>
          </a:prstGeom>
          <a:ln w="28575" cap="flat">
            <a:solidFill>
              <a:schemeClr val="tx1"/>
            </a:solidFill>
            <a:prstDash val="solid"/>
            <a:headEnd type="none" w="sm" len="sm"/>
            <a:tailEnd type="arrow" w="med" len="sm"/>
          </a:ln>
        </p:spPr>
      </p:sp>
      <p:sp>
        <p:nvSpPr>
          <p:cNvPr id="32" name="AutoShape 8">
            <a:extLst>
              <a:ext uri="{FF2B5EF4-FFF2-40B4-BE49-F238E27FC236}">
                <a16:creationId xmlns:a16="http://schemas.microsoft.com/office/drawing/2014/main" id="{79EC4856-86E8-04D0-7F1E-A3AEC03039F4}"/>
              </a:ext>
            </a:extLst>
          </p:cNvPr>
          <p:cNvSpPr/>
          <p:nvPr/>
        </p:nvSpPr>
        <p:spPr>
          <a:xfrm>
            <a:off x="5516478" y="2562473"/>
            <a:ext cx="792709" cy="0"/>
          </a:xfrm>
          <a:prstGeom prst="line">
            <a:avLst/>
          </a:prstGeom>
          <a:ln w="28575" cap="flat">
            <a:solidFill>
              <a:schemeClr val="tx1"/>
            </a:solidFill>
            <a:prstDash val="solid"/>
            <a:headEnd type="none" w="sm" len="sm"/>
            <a:tailEnd type="arrow" w="med" len="sm"/>
          </a:ln>
        </p:spPr>
      </p:sp>
      <p:sp>
        <p:nvSpPr>
          <p:cNvPr id="33" name="AutoShape 8">
            <a:extLst>
              <a:ext uri="{FF2B5EF4-FFF2-40B4-BE49-F238E27FC236}">
                <a16:creationId xmlns:a16="http://schemas.microsoft.com/office/drawing/2014/main" id="{8CD4D4E6-EB5D-D609-3C87-13FA0BF2E5A5}"/>
              </a:ext>
            </a:extLst>
          </p:cNvPr>
          <p:cNvSpPr/>
          <p:nvPr/>
        </p:nvSpPr>
        <p:spPr>
          <a:xfrm>
            <a:off x="7955633" y="2556822"/>
            <a:ext cx="792709" cy="0"/>
          </a:xfrm>
          <a:prstGeom prst="line">
            <a:avLst/>
          </a:prstGeom>
          <a:ln w="28575" cap="flat">
            <a:solidFill>
              <a:schemeClr val="tx1"/>
            </a:solidFill>
            <a:prstDash val="solid"/>
            <a:headEnd type="none" w="sm" len="sm"/>
            <a:tailEnd type="arrow" w="med" len="sm"/>
          </a:ln>
        </p:spPr>
      </p:sp>
      <p:sp>
        <p:nvSpPr>
          <p:cNvPr id="34" name="AutoShape 8">
            <a:extLst>
              <a:ext uri="{FF2B5EF4-FFF2-40B4-BE49-F238E27FC236}">
                <a16:creationId xmlns:a16="http://schemas.microsoft.com/office/drawing/2014/main" id="{44DA86A8-118E-2657-6E33-6EE11B57A3C4}"/>
              </a:ext>
            </a:extLst>
          </p:cNvPr>
          <p:cNvSpPr/>
          <p:nvPr/>
        </p:nvSpPr>
        <p:spPr>
          <a:xfrm>
            <a:off x="9580192" y="2849542"/>
            <a:ext cx="3942" cy="779631"/>
          </a:xfrm>
          <a:prstGeom prst="line">
            <a:avLst/>
          </a:prstGeom>
          <a:ln w="28575" cap="flat">
            <a:solidFill>
              <a:schemeClr val="tx1"/>
            </a:solidFill>
            <a:prstDash val="solid"/>
            <a:headEnd type="none" w="sm" len="sm"/>
            <a:tailEnd type="arrow" w="med" len="sm"/>
          </a:ln>
        </p:spPr>
      </p:sp>
      <p:sp>
        <p:nvSpPr>
          <p:cNvPr id="36" name="Freeform 42">
            <a:extLst>
              <a:ext uri="{FF2B5EF4-FFF2-40B4-BE49-F238E27FC236}">
                <a16:creationId xmlns:a16="http://schemas.microsoft.com/office/drawing/2014/main" id="{0FBCD6AF-873C-3EB8-0A4C-126D93E89C15}"/>
              </a:ext>
            </a:extLst>
          </p:cNvPr>
          <p:cNvSpPr/>
          <p:nvPr/>
        </p:nvSpPr>
        <p:spPr>
          <a:xfrm>
            <a:off x="3870032" y="3629173"/>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Export data</a:t>
            </a:r>
          </a:p>
        </p:txBody>
      </p:sp>
      <p:sp>
        <p:nvSpPr>
          <p:cNvPr id="37" name="Freeform 42">
            <a:extLst>
              <a:ext uri="{FF2B5EF4-FFF2-40B4-BE49-F238E27FC236}">
                <a16:creationId xmlns:a16="http://schemas.microsoft.com/office/drawing/2014/main" id="{F3CD77BC-97FB-57AE-9EE5-A8A12D8A445C}"/>
              </a:ext>
            </a:extLst>
          </p:cNvPr>
          <p:cNvSpPr/>
          <p:nvPr/>
        </p:nvSpPr>
        <p:spPr>
          <a:xfrm>
            <a:off x="6309187" y="3617979"/>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Create </a:t>
            </a:r>
            <a:r>
              <a:rPr lang="en-US" altLang="ja-JP" sz="1400" dirty="0" err="1">
                <a:solidFill>
                  <a:schemeClr val="bg1"/>
                </a:solidFill>
                <a:effectLst/>
                <a:latin typeface="Arial" panose="020B0604020202020204" pitchFamily="34" charset="0"/>
                <a:cs typeface="Arial" panose="020B0604020202020204" pitchFamily="34" charset="0"/>
              </a:rPr>
              <a:t>dataframe</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39" name="AutoShape 8">
            <a:extLst>
              <a:ext uri="{FF2B5EF4-FFF2-40B4-BE49-F238E27FC236}">
                <a16:creationId xmlns:a16="http://schemas.microsoft.com/office/drawing/2014/main" id="{E0C3E5E5-BF06-9635-7FCF-810CA7662161}"/>
              </a:ext>
            </a:extLst>
          </p:cNvPr>
          <p:cNvSpPr/>
          <p:nvPr/>
        </p:nvSpPr>
        <p:spPr>
          <a:xfrm flipH="1">
            <a:off x="5524958" y="3923534"/>
            <a:ext cx="775748" cy="11185"/>
          </a:xfrm>
          <a:prstGeom prst="line">
            <a:avLst/>
          </a:prstGeom>
          <a:ln w="28575" cap="flat">
            <a:solidFill>
              <a:schemeClr val="tx1"/>
            </a:solidFill>
            <a:prstDash val="solid"/>
            <a:headEnd type="none" w="sm" len="sm"/>
            <a:tailEnd type="arrow" w="med" len="sm"/>
          </a:ln>
        </p:spPr>
      </p:sp>
      <p:sp>
        <p:nvSpPr>
          <p:cNvPr id="41" name="テキスト ボックス 40">
            <a:extLst>
              <a:ext uri="{FF2B5EF4-FFF2-40B4-BE49-F238E27FC236}">
                <a16:creationId xmlns:a16="http://schemas.microsoft.com/office/drawing/2014/main" id="{D57BCDB8-E1CA-3F2E-CD18-C3AE8C535C78}"/>
              </a:ext>
            </a:extLst>
          </p:cNvPr>
          <p:cNvSpPr txBox="1"/>
          <p:nvPr/>
        </p:nvSpPr>
        <p:spPr>
          <a:xfrm>
            <a:off x="770011" y="5493314"/>
            <a:ext cx="9902070" cy="538609"/>
          </a:xfrm>
          <a:prstGeom prst="rect">
            <a:avLst/>
          </a:prstGeom>
          <a:noFill/>
        </p:spPr>
        <p:txBody>
          <a:bodyPr wrap="none" rtlCol="0">
            <a:spAutoFit/>
          </a:bodyPr>
          <a:lstStyle/>
          <a:p>
            <a:r>
              <a:rPr lang="en-US" altLang="ja-JP" sz="1800" b="1" dirty="0">
                <a:solidFill>
                  <a:schemeClr val="accent3">
                    <a:lumMod val="25000"/>
                  </a:schemeClr>
                </a:solidFill>
                <a:latin typeface="Arial" panose="020B0604020202020204" pitchFamily="34" charset="0"/>
                <a:cs typeface="Arial" panose="020B0604020202020204" pitchFamily="34" charset="0"/>
              </a:rPr>
              <a:t>GitHub URL</a:t>
            </a:r>
            <a:endParaRPr lang="en-US" altLang="ja-JP" b="1" dirty="0">
              <a:solidFill>
                <a:schemeClr val="accent3">
                  <a:lumMod val="25000"/>
                </a:schemeClr>
              </a:solidFill>
              <a:latin typeface="Arial" panose="020B0604020202020204" pitchFamily="34" charset="0"/>
              <a:cs typeface="Arial" panose="020B0604020202020204" pitchFamily="34" charset="0"/>
              <a:hlinkClick r:id="rId3"/>
            </a:endParaRPr>
          </a:p>
          <a:p>
            <a:r>
              <a:rPr lang="en-US" altLang="ja-JP" sz="1100" b="1" dirty="0">
                <a:solidFill>
                  <a:schemeClr val="accent3">
                    <a:lumMod val="25000"/>
                  </a:schemeClr>
                </a:solidFill>
                <a:latin typeface="Arial" panose="020B0604020202020204" pitchFamily="34" charset="0"/>
                <a:cs typeface="Arial" panose="020B0604020202020204" pitchFamily="34" charset="0"/>
                <a:hlinkClick r:id="rId4"/>
              </a:rPr>
              <a:t>https://github.com/Rion-Sato/My_Final_Project_of_IBM_Data_Science_Professional_Certificate/blob/main/Week1/jupyter-labs-webscraping.ipynb</a:t>
            </a:r>
            <a:endParaRPr lang="en-US" altLang="ja-JP" sz="1100" b="1"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075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テキスト ボックス 1">
            <a:extLst>
              <a:ext uri="{FF2B5EF4-FFF2-40B4-BE49-F238E27FC236}">
                <a16:creationId xmlns:a16="http://schemas.microsoft.com/office/drawing/2014/main" id="{718617A6-3330-1BFA-F891-EA0152F15466}"/>
              </a:ext>
            </a:extLst>
          </p:cNvPr>
          <p:cNvSpPr txBox="1"/>
          <p:nvPr/>
        </p:nvSpPr>
        <p:spPr>
          <a:xfrm>
            <a:off x="770011" y="1435069"/>
            <a:ext cx="1878921" cy="461665"/>
          </a:xfrm>
          <a:prstGeom prst="rect">
            <a:avLst/>
          </a:prstGeom>
          <a:noFill/>
        </p:spPr>
        <p:txBody>
          <a:bodyPr wrap="square" rtlCol="0">
            <a:spAutoFit/>
          </a:bodyPr>
          <a:lstStyle/>
          <a:p>
            <a:r>
              <a:rPr lang="en-US" altLang="ja-JP" sz="2400" b="1" u="sng" dirty="0">
                <a:solidFill>
                  <a:srgbClr val="000000"/>
                </a:solidFill>
                <a:effectLst/>
                <a:latin typeface="Arial" panose="020B0604020202020204" pitchFamily="34" charset="0"/>
                <a:cs typeface="Arial" panose="020B0604020202020204" pitchFamily="34" charset="0"/>
              </a:rPr>
              <a:t>Flowcharts</a:t>
            </a:r>
            <a:endParaRPr lang="en-US" altLang="ja-JP" sz="2000" b="1" u="sng" dirty="0">
              <a:solidFill>
                <a:schemeClr val="accent3">
                  <a:lumMod val="25000"/>
                </a:schemeClr>
              </a:solidFill>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575128B8-C480-79A6-3192-44323004D7B7}"/>
              </a:ext>
            </a:extLst>
          </p:cNvPr>
          <p:cNvSpPr txBox="1"/>
          <p:nvPr/>
        </p:nvSpPr>
        <p:spPr>
          <a:xfrm>
            <a:off x="1693899" y="2512836"/>
            <a:ext cx="184731" cy="307777"/>
          </a:xfrm>
          <a:prstGeom prst="rect">
            <a:avLst/>
          </a:prstGeom>
          <a:noFill/>
        </p:spPr>
        <p:txBody>
          <a:bodyPr wrap="square" rtlCol="0">
            <a:spAutoFit/>
          </a:bodyPr>
          <a:lstStyle/>
          <a:p>
            <a:endParaRPr kumimoji="1" lang="ja-JP" altLang="en-US" sz="1400">
              <a:solidFill>
                <a:schemeClr val="bg1"/>
              </a:solidFill>
              <a:latin typeface="Arial" panose="020B0604020202020204" pitchFamily="34" charset="0"/>
              <a:cs typeface="Arial" panose="020B0604020202020204" pitchFamily="34" charset="0"/>
            </a:endParaRPr>
          </a:p>
        </p:txBody>
      </p:sp>
      <p:sp>
        <p:nvSpPr>
          <p:cNvPr id="7" name="AutoShape 8">
            <a:extLst>
              <a:ext uri="{FF2B5EF4-FFF2-40B4-BE49-F238E27FC236}">
                <a16:creationId xmlns:a16="http://schemas.microsoft.com/office/drawing/2014/main" id="{F8EC31AD-67FF-BE55-9022-B646F45AECBE}"/>
              </a:ext>
            </a:extLst>
          </p:cNvPr>
          <p:cNvSpPr/>
          <p:nvPr/>
        </p:nvSpPr>
        <p:spPr>
          <a:xfrm flipV="1">
            <a:off x="3094577" y="2576129"/>
            <a:ext cx="775455" cy="11184"/>
          </a:xfrm>
          <a:prstGeom prst="line">
            <a:avLst/>
          </a:prstGeom>
          <a:ln w="28575" cap="flat">
            <a:solidFill>
              <a:schemeClr val="tx1"/>
            </a:solidFill>
            <a:prstDash val="solid"/>
            <a:headEnd type="none" w="sm" len="sm"/>
            <a:tailEnd type="arrow" w="med" len="sm"/>
          </a:ln>
        </p:spPr>
      </p:sp>
      <p:sp>
        <p:nvSpPr>
          <p:cNvPr id="9" name="Freeform 42">
            <a:extLst>
              <a:ext uri="{FF2B5EF4-FFF2-40B4-BE49-F238E27FC236}">
                <a16:creationId xmlns:a16="http://schemas.microsoft.com/office/drawing/2014/main" id="{7840284C-24BA-B3F3-F614-86717F0ABB20}"/>
              </a:ext>
            </a:extLst>
          </p:cNvPr>
          <p:cNvSpPr/>
          <p:nvPr/>
        </p:nvSpPr>
        <p:spPr>
          <a:xfrm>
            <a:off x="1430877" y="227616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latin typeface="Arial" panose="020B0604020202020204" pitchFamily="34" charset="0"/>
                <a:cs typeface="Arial" panose="020B0604020202020204" pitchFamily="34" charset="0"/>
              </a:rPr>
              <a:t>Perform EDA</a:t>
            </a:r>
            <a:endParaRPr lang="en-US" altLang="ja-JP" sz="1400" dirty="0">
              <a:solidFill>
                <a:schemeClr val="bg1"/>
              </a:solidFill>
              <a:effectLst/>
              <a:latin typeface="Arial" panose="020B0604020202020204" pitchFamily="34" charset="0"/>
              <a:cs typeface="Arial" panose="020B0604020202020204" pitchFamily="34" charset="0"/>
            </a:endParaRPr>
          </a:p>
        </p:txBody>
      </p:sp>
      <p:sp>
        <p:nvSpPr>
          <p:cNvPr id="11" name="Freeform 42">
            <a:extLst>
              <a:ext uri="{FF2B5EF4-FFF2-40B4-BE49-F238E27FC236}">
                <a16:creationId xmlns:a16="http://schemas.microsoft.com/office/drawing/2014/main" id="{EC12B036-D7FA-AB34-A6CF-1AF642FDE6EC}"/>
              </a:ext>
            </a:extLst>
          </p:cNvPr>
          <p:cNvSpPr/>
          <p:nvPr/>
        </p:nvSpPr>
        <p:spPr>
          <a:xfrm>
            <a:off x="8748342" y="226981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Export data</a:t>
            </a:r>
          </a:p>
        </p:txBody>
      </p:sp>
      <p:sp>
        <p:nvSpPr>
          <p:cNvPr id="12" name="Freeform 42">
            <a:extLst>
              <a:ext uri="{FF2B5EF4-FFF2-40B4-BE49-F238E27FC236}">
                <a16:creationId xmlns:a16="http://schemas.microsoft.com/office/drawing/2014/main" id="{7E899491-389E-9925-3FB9-C9410BA264DC}"/>
              </a:ext>
            </a:extLst>
          </p:cNvPr>
          <p:cNvSpPr/>
          <p:nvPr/>
        </p:nvSpPr>
        <p:spPr>
          <a:xfrm>
            <a:off x="6309187" y="2269812"/>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Create binary</a:t>
            </a:r>
          </a:p>
        </p:txBody>
      </p:sp>
      <p:sp>
        <p:nvSpPr>
          <p:cNvPr id="13" name="Freeform 42">
            <a:extLst>
              <a:ext uri="{FF2B5EF4-FFF2-40B4-BE49-F238E27FC236}">
                <a16:creationId xmlns:a16="http://schemas.microsoft.com/office/drawing/2014/main" id="{4AB89982-726D-2388-6C87-8A03EED37150}"/>
              </a:ext>
            </a:extLst>
          </p:cNvPr>
          <p:cNvSpPr/>
          <p:nvPr/>
        </p:nvSpPr>
        <p:spPr>
          <a:xfrm>
            <a:off x="3870032" y="2277024"/>
            <a:ext cx="1663700" cy="622300"/>
          </a:xfrm>
          <a:custGeom>
            <a:avLst/>
            <a:gdLst/>
            <a:ahLst/>
            <a:cxnLst/>
            <a:rect l="l" t="t" r="r" b="b"/>
            <a:pathLst>
              <a:path w="657264" h="245847">
                <a:moveTo>
                  <a:pt x="0" y="0"/>
                </a:moveTo>
                <a:lnTo>
                  <a:pt x="657264" y="0"/>
                </a:lnTo>
                <a:lnTo>
                  <a:pt x="657264" y="245847"/>
                </a:lnTo>
                <a:lnTo>
                  <a:pt x="0" y="245847"/>
                </a:lnTo>
                <a:close/>
              </a:path>
            </a:pathLst>
          </a:custGeom>
          <a:solidFill>
            <a:srgbClr val="0B49CB"/>
          </a:solidFill>
        </p:spPr>
        <p:txBody>
          <a:bodyPr anchor="ctr"/>
          <a:lstStyle/>
          <a:p>
            <a:pPr algn="ctr"/>
            <a:r>
              <a:rPr lang="en-US" altLang="ja-JP" sz="1400" dirty="0">
                <a:solidFill>
                  <a:schemeClr val="bg1"/>
                </a:solidFill>
                <a:effectLst/>
                <a:latin typeface="Arial" panose="020B0604020202020204" pitchFamily="34" charset="0"/>
                <a:cs typeface="Arial" panose="020B0604020202020204" pitchFamily="34" charset="0"/>
              </a:rPr>
              <a:t>Calculate</a:t>
            </a:r>
          </a:p>
        </p:txBody>
      </p:sp>
      <p:sp>
        <p:nvSpPr>
          <p:cNvPr id="15" name="AutoShape 8">
            <a:extLst>
              <a:ext uri="{FF2B5EF4-FFF2-40B4-BE49-F238E27FC236}">
                <a16:creationId xmlns:a16="http://schemas.microsoft.com/office/drawing/2014/main" id="{0FC563DF-A8B1-A150-F4B3-C52BAECB0F66}"/>
              </a:ext>
            </a:extLst>
          </p:cNvPr>
          <p:cNvSpPr/>
          <p:nvPr/>
        </p:nvSpPr>
        <p:spPr>
          <a:xfrm>
            <a:off x="5516478" y="2605043"/>
            <a:ext cx="792709" cy="0"/>
          </a:xfrm>
          <a:prstGeom prst="line">
            <a:avLst/>
          </a:prstGeom>
          <a:ln w="28575" cap="flat">
            <a:solidFill>
              <a:schemeClr val="tx1"/>
            </a:solidFill>
            <a:prstDash val="solid"/>
            <a:headEnd type="none" w="sm" len="sm"/>
            <a:tailEnd type="arrow" w="med" len="sm"/>
          </a:ln>
        </p:spPr>
      </p:sp>
      <p:sp>
        <p:nvSpPr>
          <p:cNvPr id="16" name="AutoShape 8">
            <a:extLst>
              <a:ext uri="{FF2B5EF4-FFF2-40B4-BE49-F238E27FC236}">
                <a16:creationId xmlns:a16="http://schemas.microsoft.com/office/drawing/2014/main" id="{3F81CEEA-34D2-C551-4D18-6755C7C7E80D}"/>
              </a:ext>
            </a:extLst>
          </p:cNvPr>
          <p:cNvSpPr/>
          <p:nvPr/>
        </p:nvSpPr>
        <p:spPr>
          <a:xfrm>
            <a:off x="7955633" y="2599392"/>
            <a:ext cx="792709" cy="0"/>
          </a:xfrm>
          <a:prstGeom prst="line">
            <a:avLst/>
          </a:prstGeom>
          <a:ln w="28575" cap="flat">
            <a:solidFill>
              <a:schemeClr val="tx1"/>
            </a:solidFill>
            <a:prstDash val="solid"/>
            <a:headEnd type="none" w="sm" len="sm"/>
            <a:tailEnd type="arrow" w="med" len="sm"/>
          </a:ln>
        </p:spPr>
      </p:sp>
      <p:sp>
        <p:nvSpPr>
          <p:cNvPr id="24" name="テキスト ボックス 23">
            <a:extLst>
              <a:ext uri="{FF2B5EF4-FFF2-40B4-BE49-F238E27FC236}">
                <a16:creationId xmlns:a16="http://schemas.microsoft.com/office/drawing/2014/main" id="{8B7BD7A1-C7C6-2B84-E554-258D778F630D}"/>
              </a:ext>
            </a:extLst>
          </p:cNvPr>
          <p:cNvSpPr txBox="1"/>
          <p:nvPr/>
        </p:nvSpPr>
        <p:spPr>
          <a:xfrm>
            <a:off x="1222997" y="3302177"/>
            <a:ext cx="9379670" cy="1354217"/>
          </a:xfrm>
          <a:prstGeom prst="rect">
            <a:avLst/>
          </a:prstGeom>
          <a:noFill/>
        </p:spPr>
        <p:txBody>
          <a:bodyPr wrap="square" rtlCol="0">
            <a:spAutoFit/>
          </a:bodyPr>
          <a:lstStyle/>
          <a:p>
            <a:r>
              <a:rPr kumimoji="1" lang="en-US" altLang="ja-JP" b="1" dirty="0">
                <a:latin typeface="Arial" panose="020B0604020202020204" pitchFamily="34" charset="0"/>
                <a:cs typeface="Arial" panose="020B0604020202020204" pitchFamily="34" charset="0"/>
              </a:rPr>
              <a:t>Note(</a:t>
            </a:r>
            <a:r>
              <a:rPr kumimoji="1" lang="en-US" altLang="ja-JP" b="1" dirty="0">
                <a:solidFill>
                  <a:schemeClr val="accent3">
                    <a:lumMod val="25000"/>
                  </a:schemeClr>
                </a:solidFill>
                <a:latin typeface="Arial" panose="020B0604020202020204" pitchFamily="34" charset="0"/>
                <a:cs typeface="Arial" panose="020B0604020202020204" pitchFamily="34" charset="0"/>
              </a:rPr>
              <a:t>H</a:t>
            </a:r>
            <a:r>
              <a:rPr lang="en-US" altLang="ja-JP" b="1" dirty="0">
                <a:solidFill>
                  <a:schemeClr val="accent3">
                    <a:lumMod val="25000"/>
                  </a:schemeClr>
                </a:solidFill>
                <a:latin typeface="Arial" panose="020B0604020202020204" pitchFamily="34" charset="0"/>
                <a:cs typeface="Arial" panose="020B0604020202020204" pitchFamily="34" charset="0"/>
              </a:rPr>
              <a:t>ow data were processed</a:t>
            </a:r>
            <a:r>
              <a:rPr kumimoji="1" lang="en-US" altLang="ja-JP" b="1" dirty="0">
                <a:latin typeface="Arial" panose="020B0604020202020204" pitchFamily="34" charset="0"/>
                <a:cs typeface="Arial" panose="020B0604020202020204" pitchFamily="34" charset="0"/>
              </a:rPr>
              <a:t>):</a:t>
            </a:r>
          </a:p>
          <a:p>
            <a:r>
              <a:rPr kumimoji="1" lang="en-US" altLang="ja-JP" sz="1600" dirty="0">
                <a:latin typeface="Arial" panose="020B0604020202020204" pitchFamily="34" charset="0"/>
                <a:cs typeface="Arial" panose="020B0604020202020204" pitchFamily="34" charset="0"/>
              </a:rPr>
              <a:t>When we look at Landing Outcome, we find that </a:t>
            </a:r>
            <a:r>
              <a:rPr lang="en-US" altLang="ja-JP" sz="1600" dirty="0">
                <a:solidFill>
                  <a:srgbClr val="000000"/>
                </a:solidFill>
                <a:effectLst/>
                <a:latin typeface="Arial" panose="020B0604020202020204" pitchFamily="34" charset="0"/>
                <a:cs typeface="Arial" panose="020B0604020202020204" pitchFamily="34" charset="0"/>
              </a:rPr>
              <a:t>Landing was not always Successful and Landing Outcome has different types of outcomes.</a:t>
            </a:r>
          </a:p>
          <a:p>
            <a:r>
              <a:rPr kumimoji="1" lang="en-US" altLang="ja-JP" sz="1600" dirty="0">
                <a:latin typeface="Arial" panose="020B0604020202020204" pitchFamily="34" charset="0"/>
                <a:cs typeface="Arial" panose="020B0604020202020204" pitchFamily="34" charset="0"/>
              </a:rPr>
              <a:t>To make these data easier to handle and understand, I converted outcomes </a:t>
            </a:r>
            <a:r>
              <a:rPr lang="en-US" altLang="ja-JP" sz="1600" dirty="0">
                <a:solidFill>
                  <a:srgbClr val="000000"/>
                </a:solidFill>
                <a:effectLst/>
                <a:latin typeface="Arial" panose="020B0604020202020204" pitchFamily="34" charset="0"/>
                <a:cs typeface="Arial" panose="020B0604020202020204" pitchFamily="34" charset="0"/>
              </a:rPr>
              <a:t>into 1 for a successful landing and 0 for an unsuccessful landing</a:t>
            </a:r>
            <a:r>
              <a:rPr kumimoji="1" lang="en-US" altLang="ja-JP" sz="1600" dirty="0">
                <a:latin typeface="Arial" panose="020B0604020202020204" pitchFamily="34" charset="0"/>
                <a:cs typeface="Arial" panose="020B0604020202020204" pitchFamily="34" charset="0"/>
              </a:rPr>
              <a:t>.</a:t>
            </a:r>
            <a:endParaRPr kumimoji="1" lang="ja-JP" altLang="en-US" sz="1600">
              <a:latin typeface="Arial" panose="020B0604020202020204" pitchFamily="34" charset="0"/>
              <a:cs typeface="Arial" panose="020B0604020202020204" pitchFamily="34" charset="0"/>
            </a:endParaRPr>
          </a:p>
        </p:txBody>
      </p:sp>
      <p:sp>
        <p:nvSpPr>
          <p:cNvPr id="27" name="テキスト ボックス 26">
            <a:extLst>
              <a:ext uri="{FF2B5EF4-FFF2-40B4-BE49-F238E27FC236}">
                <a16:creationId xmlns:a16="http://schemas.microsoft.com/office/drawing/2014/main" id="{70E36F90-68FE-4A34-3407-D698FCA6AA84}"/>
              </a:ext>
            </a:extLst>
          </p:cNvPr>
          <p:cNvSpPr txBox="1"/>
          <p:nvPr/>
        </p:nvSpPr>
        <p:spPr>
          <a:xfrm>
            <a:off x="770011" y="5493314"/>
            <a:ext cx="10575331" cy="538609"/>
          </a:xfrm>
          <a:prstGeom prst="rect">
            <a:avLst/>
          </a:prstGeom>
          <a:noFill/>
        </p:spPr>
        <p:txBody>
          <a:bodyPr wrap="none" rtlCol="0">
            <a:spAutoFit/>
          </a:bodyPr>
          <a:lstStyle/>
          <a:p>
            <a:r>
              <a:rPr lang="en-US" altLang="ja-JP" sz="1800" b="1" dirty="0">
                <a:solidFill>
                  <a:schemeClr val="accent3">
                    <a:lumMod val="25000"/>
                  </a:schemeClr>
                </a:solidFill>
                <a:latin typeface="Arial" panose="020B0604020202020204" pitchFamily="34" charset="0"/>
                <a:cs typeface="Arial" panose="020B0604020202020204" pitchFamily="34" charset="0"/>
              </a:rPr>
              <a:t>GitHub URL</a:t>
            </a:r>
            <a:endParaRPr lang="en-US" altLang="ja-JP" b="1" dirty="0">
              <a:solidFill>
                <a:schemeClr val="accent3">
                  <a:lumMod val="25000"/>
                </a:schemeClr>
              </a:solidFill>
              <a:latin typeface="Arial" panose="020B0604020202020204" pitchFamily="34" charset="0"/>
              <a:cs typeface="Arial" panose="020B0604020202020204" pitchFamily="34" charset="0"/>
              <a:hlinkClick r:id="rId4"/>
            </a:endParaRPr>
          </a:p>
          <a:p>
            <a:r>
              <a:rPr lang="en-US" altLang="ja-JP" sz="1100" b="1" dirty="0">
                <a:solidFill>
                  <a:schemeClr val="accent3">
                    <a:lumMod val="25000"/>
                  </a:schemeClr>
                </a:solidFill>
                <a:latin typeface="Arial" panose="020B0604020202020204" pitchFamily="34" charset="0"/>
                <a:cs typeface="Arial" panose="020B0604020202020204" pitchFamily="34" charset="0"/>
                <a:hlinkClick r:id="rId5"/>
              </a:rPr>
              <a:t>https://github.com/Rion-Sato/My_Final_Project_of_IBM_Data_Science_Professional_Certificate/blob/main/Week1/labs-jupyter-spacex-Data wrangling.ipynb</a:t>
            </a:r>
            <a:endParaRPr lang="en-US" altLang="ja-JP" sz="1100" b="1"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4062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1145</TotalTime>
  <Words>2594</Words>
  <Application>Microsoft Macintosh PowerPoint</Application>
  <PresentationFormat>ワイド画面</PresentationFormat>
  <Paragraphs>396</Paragraphs>
  <Slides>46</Slides>
  <Notes>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46</vt:i4>
      </vt:variant>
    </vt:vector>
  </HeadingPairs>
  <TitlesOfParts>
    <vt:vector size="54" baseType="lpstr">
      <vt:lpstr>Abadi</vt:lpstr>
      <vt:lpstr>Arial</vt:lpstr>
      <vt:lpstr>Calibri</vt:lpstr>
      <vt:lpstr>Calibri Light</vt:lpstr>
      <vt:lpstr>Helvetica</vt:lpstr>
      <vt:lpstr>IBM Plex Mono SemiBold</vt:lpstr>
      <vt:lpstr>Wingdings</vt:lpstr>
      <vt:lpstr>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利穏 佐藤</cp:lastModifiedBy>
  <cp:revision>204</cp:revision>
  <dcterms:created xsi:type="dcterms:W3CDTF">2021-04-29T18:58:34Z</dcterms:created>
  <dcterms:modified xsi:type="dcterms:W3CDTF">2023-12-15T02:22:31Z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